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webp" ContentType="image/webp"/>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
  </p:notesMasterIdLst>
  <p:sldIdLst>
    <p:sldId id="270" r:id="rId2"/>
    <p:sldId id="257" r:id="rId3"/>
    <p:sldId id="258" r:id="rId4"/>
    <p:sldId id="259" r:id="rId5"/>
    <p:sldId id="260" r:id="rId6"/>
    <p:sldId id="261" r:id="rId7"/>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13" d="100"/>
          <a:sy n="113" d="100"/>
        </p:scale>
        <p:origin x="474"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490136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le">
    <p:spTree>
      <p:nvGrpSpPr>
        <p:cNvPr id="1" name=""/>
        <p:cNvGrpSpPr/>
        <p:nvPr/>
      </p:nvGrpSpPr>
      <p:grpSpPr>
        <a:xfrm>
          <a:off x="0" y="0"/>
          <a:ext cx="0" cy="0"/>
          <a:chOff x="0" y="0"/>
          <a:chExt cx="0" cy="0"/>
        </a:xfrm>
      </p:grpSpPr>
      <p:sp>
        <p:nvSpPr>
          <p:cNvPr id="2" name="Rounded Rectangle">
            <a:extLst>
              <a:ext uri="{FF2B5EF4-FFF2-40B4-BE49-F238E27FC236}">
                <a16:creationId xmlns:a16="http://schemas.microsoft.com/office/drawing/2014/main" id="{E4E68945-71CA-F5D7-8270-753989647043}"/>
              </a:ext>
            </a:extLst>
          </p:cNvPr>
          <p:cNvSpPr/>
          <p:nvPr userDrawn="1"/>
        </p:nvSpPr>
        <p:spPr>
          <a:xfrm>
            <a:off x="152400" y="3971983"/>
            <a:ext cx="11887200" cy="2744992"/>
          </a:xfrm>
          <a:prstGeom prst="roundRect">
            <a:avLst>
              <a:gd name="adj" fmla="val 13696"/>
            </a:avLst>
          </a:prstGeom>
          <a:solidFill>
            <a:srgbClr val="02E36B"/>
          </a:solidFill>
          <a:ln w="12700">
            <a:miter lim="400000"/>
          </a:ln>
        </p:spPr>
        <p:txBody>
          <a:bodyPr lIns="25400" tIns="25400" rIns="25400" bIns="25400" anchor="ctr"/>
          <a:lstStyle/>
          <a:p>
            <a:pPr defTabSz="412750">
              <a:defRPr sz="3200">
                <a:solidFill>
                  <a:srgbClr val="FFFFFF"/>
                </a:solidFill>
                <a:latin typeface="Helvetica Neue Medium"/>
                <a:ea typeface="Helvetica Neue Medium"/>
                <a:cs typeface="Helvetica Neue Medium"/>
                <a:sym typeface="Helvetica Neue Medium"/>
              </a:defRPr>
            </a:pPr>
            <a:endParaRPr sz="1600"/>
          </a:p>
        </p:txBody>
      </p:sp>
      <p:sp>
        <p:nvSpPr>
          <p:cNvPr id="3" name="Rounded Rectangle">
            <a:extLst>
              <a:ext uri="{FF2B5EF4-FFF2-40B4-BE49-F238E27FC236}">
                <a16:creationId xmlns:a16="http://schemas.microsoft.com/office/drawing/2014/main" id="{F8FDAF55-CFB8-6409-F3B9-A77080AFA4A9}"/>
              </a:ext>
            </a:extLst>
          </p:cNvPr>
          <p:cNvSpPr/>
          <p:nvPr userDrawn="1"/>
        </p:nvSpPr>
        <p:spPr>
          <a:xfrm>
            <a:off x="190561" y="130201"/>
            <a:ext cx="7823446" cy="3708400"/>
          </a:xfrm>
          <a:prstGeom prst="roundRect">
            <a:avLst>
              <a:gd name="adj" fmla="val 10138"/>
            </a:avLst>
          </a:prstGeom>
          <a:solidFill>
            <a:srgbClr val="02E36B"/>
          </a:solidFill>
          <a:ln w="12700">
            <a:miter lim="400000"/>
          </a:ln>
        </p:spPr>
        <p:txBody>
          <a:bodyPr lIns="25400" tIns="25400" rIns="25400" bIns="25400" anchor="ctr"/>
          <a:lstStyle/>
          <a:p>
            <a:pPr defTabSz="412750">
              <a:defRPr sz="3200">
                <a:solidFill>
                  <a:srgbClr val="FFFFFF"/>
                </a:solidFill>
                <a:latin typeface="Helvetica Neue Medium"/>
                <a:ea typeface="Helvetica Neue Medium"/>
                <a:cs typeface="Helvetica Neue Medium"/>
                <a:sym typeface="Helvetica Neue Medium"/>
              </a:defRPr>
            </a:pPr>
            <a:endParaRPr sz="1600"/>
          </a:p>
        </p:txBody>
      </p:sp>
      <p:sp>
        <p:nvSpPr>
          <p:cNvPr id="7" name="Rounded Rectangle">
            <a:extLst>
              <a:ext uri="{FF2B5EF4-FFF2-40B4-BE49-F238E27FC236}">
                <a16:creationId xmlns:a16="http://schemas.microsoft.com/office/drawing/2014/main" id="{5A1D13FE-0D0E-D90E-EEB9-E266EE8203A1}"/>
              </a:ext>
            </a:extLst>
          </p:cNvPr>
          <p:cNvSpPr/>
          <p:nvPr userDrawn="1"/>
        </p:nvSpPr>
        <p:spPr>
          <a:xfrm>
            <a:off x="8089717" y="139700"/>
            <a:ext cx="3925366" cy="3708400"/>
          </a:xfrm>
          <a:prstGeom prst="roundRect">
            <a:avLst>
              <a:gd name="adj" fmla="val 10138"/>
            </a:avLst>
          </a:prstGeom>
          <a:solidFill>
            <a:srgbClr val="02E36B"/>
          </a:solidFill>
          <a:ln w="12700">
            <a:miter lim="400000"/>
          </a:ln>
        </p:spPr>
        <p:txBody>
          <a:bodyPr lIns="25400" tIns="25400" rIns="25400" bIns="25400" anchor="ctr"/>
          <a:lstStyle/>
          <a:p>
            <a:pPr defTabSz="412750">
              <a:defRPr sz="3200">
                <a:solidFill>
                  <a:srgbClr val="FFFFFF"/>
                </a:solidFill>
                <a:latin typeface="Helvetica Neue Medium"/>
                <a:ea typeface="Helvetica Neue Medium"/>
                <a:cs typeface="Helvetica Neue Medium"/>
                <a:sym typeface="Helvetica Neue Medium"/>
              </a:defRPr>
            </a:pPr>
            <a:endParaRPr sz="1600"/>
          </a:p>
        </p:txBody>
      </p:sp>
      <p:sp>
        <p:nvSpPr>
          <p:cNvPr id="12" name="Presentation Title"/>
          <p:cNvSpPr txBox="1">
            <a:spLocks noGrp="1"/>
          </p:cNvSpPr>
          <p:nvPr>
            <p:ph type="title" hasCustomPrompt="1"/>
          </p:nvPr>
        </p:nvSpPr>
        <p:spPr>
          <a:xfrm>
            <a:off x="440386" y="301900"/>
            <a:ext cx="7374348" cy="1349100"/>
          </a:xfrm>
          <a:prstGeom prst="rect">
            <a:avLst/>
          </a:prstGeom>
        </p:spPr>
        <p:txBody>
          <a:bodyPr anchor="b"/>
          <a:lstStyle>
            <a:lvl1pPr>
              <a:defRPr kumimoji="0" sz="4000" b="0" i="0" u="none" strike="noStrike" cap="none" spc="-80" normalizeH="0" baseline="0">
                <a:ln>
                  <a:noFill/>
                </a:ln>
                <a:solidFill>
                  <a:srgbClr val="00441F"/>
                </a:solidFill>
                <a:effectLst/>
                <a:uFillTx/>
                <a:latin typeface="Helvetica Neue Medium"/>
                <a:ea typeface="Helvetica Neue Medium"/>
                <a:cs typeface="Helvetica Neue Medium"/>
                <a:sym typeface="Helvetica Neue Medium"/>
              </a:defRPr>
            </a:lvl1pPr>
          </a:lstStyle>
          <a:p>
            <a:r>
              <a:rPr dirty="0"/>
              <a:t>Presentation Title</a:t>
            </a:r>
          </a:p>
        </p:txBody>
      </p:sp>
      <p:sp>
        <p:nvSpPr>
          <p:cNvPr id="13" name="Body Level One…"/>
          <p:cNvSpPr txBox="1">
            <a:spLocks noGrp="1"/>
          </p:cNvSpPr>
          <p:nvPr>
            <p:ph type="body" sz="quarter" idx="1" hasCustomPrompt="1"/>
          </p:nvPr>
        </p:nvSpPr>
        <p:spPr>
          <a:xfrm>
            <a:off x="437809" y="1835652"/>
            <a:ext cx="7478525" cy="680430"/>
          </a:xfrm>
          <a:prstGeom prst="rect">
            <a:avLst/>
          </a:prstGeom>
        </p:spPr>
        <p:txBody>
          <a:bodyPr>
            <a:normAutofit/>
          </a:bodyPr>
          <a:lstStyle>
            <a:lvl1pPr marL="0" indent="0" defTabSz="412750">
              <a:lnSpc>
                <a:spcPct val="100000"/>
              </a:lnSpc>
              <a:spcBef>
                <a:spcPts val="0"/>
              </a:spcBef>
              <a:buSzTx/>
              <a:buNone/>
              <a:defRPr kumimoji="0" sz="2200" b="0" i="1" u="none" strike="noStrike" cap="none" spc="-40" normalizeH="0" baseline="0">
                <a:ln>
                  <a:noFill/>
                </a:ln>
                <a:solidFill>
                  <a:srgbClr val="00441F"/>
                </a:solidFill>
                <a:effectLst/>
                <a:uFillTx/>
                <a:latin typeface="+mn-lt"/>
                <a:ea typeface="+mn-ea"/>
                <a:cs typeface="+mn-cs"/>
                <a:sym typeface="Helvetica Neue"/>
              </a:defRPr>
            </a:lvl1pPr>
            <a:lvl2pPr marL="0" indent="228600" defTabSz="412750">
              <a:lnSpc>
                <a:spcPct val="100000"/>
              </a:lnSpc>
              <a:spcBef>
                <a:spcPts val="0"/>
              </a:spcBef>
              <a:buSzTx/>
              <a:buNone/>
              <a:defRPr sz="2200" b="1" i="1">
                <a:solidFill>
                  <a:srgbClr val="00441F"/>
                </a:solidFill>
              </a:defRPr>
            </a:lvl2pPr>
            <a:lvl3pPr marL="0" indent="457200" defTabSz="412750">
              <a:lnSpc>
                <a:spcPct val="100000"/>
              </a:lnSpc>
              <a:spcBef>
                <a:spcPts val="0"/>
              </a:spcBef>
              <a:buSzTx/>
              <a:buNone/>
              <a:defRPr sz="2200" b="1" i="1">
                <a:solidFill>
                  <a:srgbClr val="00441F"/>
                </a:solidFill>
              </a:defRPr>
            </a:lvl3pPr>
            <a:lvl4pPr marL="0" indent="685800" defTabSz="412750">
              <a:lnSpc>
                <a:spcPct val="100000"/>
              </a:lnSpc>
              <a:spcBef>
                <a:spcPts val="0"/>
              </a:spcBef>
              <a:buSzTx/>
              <a:buNone/>
              <a:defRPr sz="2200" b="1" i="1">
                <a:solidFill>
                  <a:srgbClr val="00441F"/>
                </a:solidFill>
              </a:defRPr>
            </a:lvl4pPr>
            <a:lvl5pPr marL="0" indent="914400" defTabSz="412750">
              <a:lnSpc>
                <a:spcPct val="100000"/>
              </a:lnSpc>
              <a:spcBef>
                <a:spcPts val="0"/>
              </a:spcBef>
              <a:buSzTx/>
              <a:buNone/>
              <a:defRPr sz="2200" b="1" i="1">
                <a:solidFill>
                  <a:srgbClr val="00441F"/>
                </a:solidFill>
              </a:defRPr>
            </a:lvl5pPr>
          </a:lstStyle>
          <a:p>
            <a:r>
              <a:rPr dirty="0"/>
              <a:t>Presentation Subtitle</a:t>
            </a:r>
          </a:p>
          <a:p>
            <a:pPr lvl="1"/>
            <a:endParaRPr dirty="0"/>
          </a:p>
          <a:p>
            <a:pPr lvl="2"/>
            <a:endParaRPr dirty="0"/>
          </a:p>
          <a:p>
            <a:pPr lvl="3"/>
            <a:endParaRPr dirty="0"/>
          </a:p>
          <a:p>
            <a:pPr lvl="4"/>
            <a:endParaRPr dirty="0"/>
          </a:p>
        </p:txBody>
      </p:sp>
      <p:sp>
        <p:nvSpPr>
          <p:cNvPr id="14" name="Slide Number"/>
          <p:cNvSpPr txBox="1">
            <a:spLocks noGrp="1"/>
          </p:cNvSpPr>
          <p:nvPr>
            <p:ph type="sldNum" sz="quarter" idx="2"/>
          </p:nvPr>
        </p:nvSpPr>
        <p:spPr>
          <a:xfrm>
            <a:off x="11437945" y="6230064"/>
            <a:ext cx="239649" cy="235962"/>
          </a:xfrm>
          <a:prstGeom prst="rect">
            <a:avLst/>
          </a:prstGeom>
        </p:spPr>
        <p:txBody>
          <a:bodyPr/>
          <a:lstStyle>
            <a:lvl1pPr>
              <a:defRPr sz="1200">
                <a:solidFill>
                  <a:srgbClr val="00441F"/>
                </a:solidFill>
              </a:defRPr>
            </a:lvl1pPr>
          </a:lstStyle>
          <a:p>
            <a:fld id="{86CB4B4D-7CA3-9044-876B-883B54F8677D}" type="slidenum">
              <a:rPr lang="en-US" smtClean="0"/>
              <a:pPr/>
              <a:t>‹Nº›</a:t>
            </a:fld>
            <a:endParaRPr lang="en-US" dirty="0"/>
          </a:p>
        </p:txBody>
      </p:sp>
      <p:sp>
        <p:nvSpPr>
          <p:cNvPr id="17" name="Text Placeholder 16">
            <a:extLst>
              <a:ext uri="{FF2B5EF4-FFF2-40B4-BE49-F238E27FC236}">
                <a16:creationId xmlns:a16="http://schemas.microsoft.com/office/drawing/2014/main" id="{C6FDB6F6-659C-2B00-73FA-24AD32B8FF65}"/>
              </a:ext>
            </a:extLst>
          </p:cNvPr>
          <p:cNvSpPr>
            <a:spLocks noGrp="1"/>
          </p:cNvSpPr>
          <p:nvPr>
            <p:ph type="body" sz="quarter" idx="10"/>
          </p:nvPr>
        </p:nvSpPr>
        <p:spPr>
          <a:xfrm>
            <a:off x="466677" y="2549549"/>
            <a:ext cx="4638415" cy="1054894"/>
          </a:xfrm>
        </p:spPr>
        <p:txBody>
          <a:bodyPr>
            <a:noAutofit/>
          </a:bodyPr>
          <a:lstStyle>
            <a:lvl1pPr marL="0" indent="0">
              <a:lnSpc>
                <a:spcPct val="100000"/>
              </a:lnSpc>
              <a:spcBef>
                <a:spcPts val="0"/>
              </a:spcBef>
              <a:buFont typeface="Arial" panose="020B0604020202020204" pitchFamily="34" charset="0"/>
              <a:buNone/>
              <a:defRPr sz="1800">
                <a:solidFill>
                  <a:srgbClr val="00441F"/>
                </a:solidFill>
              </a:defRPr>
            </a:lvl1pPr>
            <a:lvl2pPr marL="304800" indent="0">
              <a:lnSpc>
                <a:spcPct val="100000"/>
              </a:lnSpc>
              <a:spcBef>
                <a:spcPts val="0"/>
              </a:spcBef>
              <a:buFont typeface="Arial" panose="020B0604020202020204" pitchFamily="34" charset="0"/>
              <a:buNone/>
              <a:defRPr sz="1550">
                <a:solidFill>
                  <a:srgbClr val="00441F"/>
                </a:solidFill>
              </a:defRPr>
            </a:lvl2pPr>
            <a:lvl3pPr>
              <a:lnSpc>
                <a:spcPct val="100000"/>
              </a:lnSpc>
              <a:spcBef>
                <a:spcPts val="0"/>
              </a:spcBef>
              <a:defRPr sz="1550">
                <a:solidFill>
                  <a:srgbClr val="00441F"/>
                </a:solidFill>
              </a:defRPr>
            </a:lvl3pPr>
            <a:lvl4pPr>
              <a:lnSpc>
                <a:spcPct val="100000"/>
              </a:lnSpc>
              <a:spcBef>
                <a:spcPts val="0"/>
              </a:spcBef>
              <a:defRPr sz="1000"/>
            </a:lvl4pPr>
            <a:lvl5pPr>
              <a:lnSpc>
                <a:spcPct val="100000"/>
              </a:lnSpc>
              <a:spcBef>
                <a:spcPts val="0"/>
              </a:spcBef>
              <a:defRPr sz="1600"/>
            </a:lvl5pPr>
          </a:lstStyle>
          <a:p>
            <a:pPr lvl="0"/>
            <a:r>
              <a:rPr lang="en-US" dirty="0"/>
              <a:t>Click to edit Master text styles</a:t>
            </a:r>
            <a:endParaRPr lang="el-GR" dirty="0"/>
          </a:p>
        </p:txBody>
      </p:sp>
      <p:pic>
        <p:nvPicPr>
          <p:cNvPr id="4" name="Image" descr="Image">
            <a:extLst>
              <a:ext uri="{FF2B5EF4-FFF2-40B4-BE49-F238E27FC236}">
                <a16:creationId xmlns:a16="http://schemas.microsoft.com/office/drawing/2014/main" id="{5D2BB9A8-92E2-86D7-2C13-AF926B3D2E30}"/>
              </a:ext>
            </a:extLst>
          </p:cNvPr>
          <p:cNvPicPr>
            <a:picLocks noChangeAspect="1"/>
          </p:cNvPicPr>
          <p:nvPr userDrawn="1"/>
        </p:nvPicPr>
        <p:blipFill>
          <a:blip r:embed="rId2"/>
          <a:stretch>
            <a:fillRect/>
          </a:stretch>
        </p:blipFill>
        <p:spPr>
          <a:xfrm>
            <a:off x="8767654" y="709064"/>
            <a:ext cx="2569493" cy="2569672"/>
          </a:xfrm>
          <a:prstGeom prst="rect">
            <a:avLst/>
          </a:prstGeom>
          <a:ln w="12700">
            <a:miter lim="400000"/>
          </a:ln>
        </p:spPr>
      </p:pic>
      <p:pic>
        <p:nvPicPr>
          <p:cNvPr id="5" name="Image" descr="Image">
            <a:extLst>
              <a:ext uri="{FF2B5EF4-FFF2-40B4-BE49-F238E27FC236}">
                <a16:creationId xmlns:a16="http://schemas.microsoft.com/office/drawing/2014/main" id="{64CCDC65-1FFB-0F04-2806-C34075B596D7}"/>
              </a:ext>
            </a:extLst>
          </p:cNvPr>
          <p:cNvPicPr>
            <a:picLocks noChangeAspect="1"/>
          </p:cNvPicPr>
          <p:nvPr userDrawn="1"/>
        </p:nvPicPr>
        <p:blipFill>
          <a:blip r:embed="rId3"/>
          <a:stretch>
            <a:fillRect/>
          </a:stretch>
        </p:blipFill>
        <p:spPr>
          <a:xfrm>
            <a:off x="607835" y="5544052"/>
            <a:ext cx="2294464" cy="919989"/>
          </a:xfrm>
          <a:prstGeom prst="rect">
            <a:avLst/>
          </a:prstGeom>
          <a:ln w="12700">
            <a:miter lim="400000"/>
          </a:ln>
        </p:spPr>
      </p:pic>
      <p:sp>
        <p:nvSpPr>
          <p:cNvPr id="6" name="Picture Placeholder 19">
            <a:extLst>
              <a:ext uri="{FF2B5EF4-FFF2-40B4-BE49-F238E27FC236}">
                <a16:creationId xmlns:a16="http://schemas.microsoft.com/office/drawing/2014/main" id="{06D6C372-9B31-005F-7770-7D0C7CB848FC}"/>
              </a:ext>
            </a:extLst>
          </p:cNvPr>
          <p:cNvSpPr>
            <a:spLocks noGrp="1"/>
          </p:cNvSpPr>
          <p:nvPr>
            <p:ph type="pic" sz="quarter" idx="11" hasCustomPrompt="1"/>
          </p:nvPr>
        </p:nvSpPr>
        <p:spPr>
          <a:xfrm>
            <a:off x="5270500" y="2549549"/>
            <a:ext cx="2578100" cy="1088232"/>
          </a:xfrm>
        </p:spPr>
        <p:txBody>
          <a:bodyPr>
            <a:normAutofit/>
          </a:bodyPr>
          <a:lstStyle>
            <a:lvl1pPr marL="0" indent="0" algn="ctr">
              <a:buNone/>
              <a:defRPr sz="1800">
                <a:solidFill>
                  <a:srgbClr val="000000"/>
                </a:solidFill>
              </a:defRPr>
            </a:lvl1pPr>
          </a:lstStyle>
          <a:p>
            <a:r>
              <a:rPr lang="en-US" dirty="0"/>
              <a:t>Your logo here</a:t>
            </a:r>
          </a:p>
        </p:txBody>
      </p:sp>
      <p:pic>
        <p:nvPicPr>
          <p:cNvPr id="8" name="Picture 7">
            <a:extLst>
              <a:ext uri="{FF2B5EF4-FFF2-40B4-BE49-F238E27FC236}">
                <a16:creationId xmlns:a16="http://schemas.microsoft.com/office/drawing/2014/main" id="{FAF5BE02-4793-4853-85B7-B7B8D33220A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767654" y="5931585"/>
            <a:ext cx="2389965" cy="532456"/>
          </a:xfrm>
          <a:prstGeom prst="rect">
            <a:avLst/>
          </a:prstGeom>
        </p:spPr>
      </p:pic>
    </p:spTree>
    <p:extLst>
      <p:ext uri="{BB962C8B-B14F-4D97-AF65-F5344CB8AC3E}">
        <p14:creationId xmlns:p14="http://schemas.microsoft.com/office/powerpoint/2010/main" val="3115105075"/>
      </p:ext>
    </p:extLst>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webp"/><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www.agroalimentarias-andalucia.coop/choice_ganaderia"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jpg"/></Relationships>
</file>

<file path=ppt/slides/_rels/slide3.xml.rels><?xml version="1.0" encoding="UTF-8" standalone="yes"?>
<Relationships xmlns="http://schemas.openxmlformats.org/package/2006/relationships"><Relationship Id="rId3" Type="http://schemas.openxmlformats.org/officeDocument/2006/relationships/hyperlink" Target="https://www.agroalimentarias-andalucia.coop/choice_ganaderias_mas_rentables"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9.jpg"/></Relationships>
</file>

<file path=ppt/slides/_rels/slide4.xml.rels><?xml version="1.0" encoding="UTF-8" standalone="yes"?>
<Relationships xmlns="http://schemas.openxmlformats.org/package/2006/relationships"><Relationship Id="rId3" Type="http://schemas.openxmlformats.org/officeDocument/2006/relationships/hyperlink" Target="https://www.agroalimentarias-andalucia.coop/choice_olivares_mas_rentables" TargetMode="External"/><Relationship Id="rId7"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10.png"/><Relationship Id="rId4" Type="http://schemas.openxmlformats.org/officeDocument/2006/relationships/hyperlink" Target="https://agroalimentarias-andalucia.coop/choice_ganaderia_energia_limpia"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forms.gle/VBtfvFUMjkb5EDZh7" TargetMode="External"/><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5.webp"/><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E16CB6D-F831-7B5E-BFD5-FB8672275886}"/>
              </a:ext>
            </a:extLst>
          </p:cNvPr>
          <p:cNvSpPr>
            <a:spLocks noGrp="1"/>
          </p:cNvSpPr>
          <p:nvPr>
            <p:ph type="title"/>
          </p:nvPr>
        </p:nvSpPr>
        <p:spPr>
          <a:xfrm>
            <a:off x="466677" y="659937"/>
            <a:ext cx="7475441" cy="2001202"/>
          </a:xfrm>
        </p:spPr>
        <p:txBody>
          <a:bodyPr>
            <a:normAutofit fontScale="90000"/>
          </a:bodyPr>
          <a:lstStyle/>
          <a:p>
            <a:r>
              <a:rPr lang="es-ES" b="1" dirty="0"/>
              <a:t>Ganaderías con Futuro, Ganaderías más rentables</a:t>
            </a:r>
            <a:br>
              <a:rPr lang="es-ES" b="1" dirty="0"/>
            </a:br>
            <a:br>
              <a:rPr lang="es-ES" dirty="0"/>
            </a:br>
            <a:r>
              <a:rPr lang="es-ES" sz="2000" b="1" dirty="0"/>
              <a:t>CHOICE: </a:t>
            </a:r>
            <a:r>
              <a:rPr lang="es-ES" sz="2000" dirty="0"/>
              <a:t>Vías de mitigación del cambio climático en la cadena alimentaria</a:t>
            </a:r>
            <a:endParaRPr lang="en-US" dirty="0"/>
          </a:p>
        </p:txBody>
      </p:sp>
      <p:sp>
        <p:nvSpPr>
          <p:cNvPr id="8" name="Text Placeholder 7">
            <a:extLst>
              <a:ext uri="{FF2B5EF4-FFF2-40B4-BE49-F238E27FC236}">
                <a16:creationId xmlns:a16="http://schemas.microsoft.com/office/drawing/2014/main" id="{94CD7264-69C7-5814-D3F1-21D06E3F36D9}"/>
              </a:ext>
            </a:extLst>
          </p:cNvPr>
          <p:cNvSpPr>
            <a:spLocks noGrp="1"/>
          </p:cNvSpPr>
          <p:nvPr>
            <p:ph type="body" sz="quarter" idx="1"/>
          </p:nvPr>
        </p:nvSpPr>
        <p:spPr>
          <a:xfrm>
            <a:off x="466677" y="4496302"/>
            <a:ext cx="4643249" cy="680430"/>
          </a:xfrm>
        </p:spPr>
        <p:txBody>
          <a:bodyPr>
            <a:normAutofit fontScale="62500" lnSpcReduction="20000"/>
          </a:bodyPr>
          <a:lstStyle/>
          <a:p>
            <a:r>
              <a:rPr lang="es-ES" sz="2400" b="1" dirty="0"/>
              <a:t>CHOICE en España</a:t>
            </a:r>
            <a:r>
              <a:rPr lang="es-ES" sz="2400" dirty="0"/>
              <a:t>: Adopción de prácticas agrícolas sostenibles en los sectores del olivar y la ganadería</a:t>
            </a:r>
          </a:p>
        </p:txBody>
      </p:sp>
      <p:sp>
        <p:nvSpPr>
          <p:cNvPr id="6" name="Slide Number Placeholder 5">
            <a:extLst>
              <a:ext uri="{FF2B5EF4-FFF2-40B4-BE49-F238E27FC236}">
                <a16:creationId xmlns:a16="http://schemas.microsoft.com/office/drawing/2014/main" id="{1D62B1CE-1A53-2148-81C8-7DF8B2CC9762}"/>
              </a:ext>
            </a:extLst>
          </p:cNvPr>
          <p:cNvSpPr>
            <a:spLocks noGrp="1"/>
          </p:cNvSpPr>
          <p:nvPr>
            <p:ph type="sldNum" sz="quarter" idx="2"/>
          </p:nvPr>
        </p:nvSpPr>
        <p:spPr/>
        <p:txBody>
          <a:bodyPr/>
          <a:lstStyle/>
          <a:p>
            <a:fld id="{86CB4B4D-7CA3-9044-876B-883B54F8677D}" type="slidenum">
              <a:rPr lang="en-US" smtClean="0"/>
              <a:pPr/>
              <a:t>1</a:t>
            </a:fld>
            <a:endParaRPr lang="en-US" dirty="0"/>
          </a:p>
        </p:txBody>
      </p:sp>
      <p:sp>
        <p:nvSpPr>
          <p:cNvPr id="9" name="Text Placeholder 8">
            <a:extLst>
              <a:ext uri="{FF2B5EF4-FFF2-40B4-BE49-F238E27FC236}">
                <a16:creationId xmlns:a16="http://schemas.microsoft.com/office/drawing/2014/main" id="{141589D5-6459-E3FF-50B1-969FF45AB3E8}"/>
              </a:ext>
            </a:extLst>
          </p:cNvPr>
          <p:cNvSpPr>
            <a:spLocks noGrp="1"/>
          </p:cNvSpPr>
          <p:nvPr>
            <p:ph type="body" sz="quarter" idx="10"/>
          </p:nvPr>
        </p:nvSpPr>
        <p:spPr>
          <a:xfrm>
            <a:off x="466677" y="2965644"/>
            <a:ext cx="5118336" cy="680430"/>
          </a:xfrm>
        </p:spPr>
        <p:txBody>
          <a:bodyPr/>
          <a:lstStyle/>
          <a:p>
            <a:r>
              <a:rPr lang="en-US" b="1" dirty="0"/>
              <a:t>Obdulia Parra </a:t>
            </a:r>
          </a:p>
          <a:p>
            <a:r>
              <a:rPr lang="en-US" sz="1200" i="1" dirty="0"/>
              <a:t>Técnico I+D+I de </a:t>
            </a:r>
            <a:r>
              <a:rPr lang="en-US" sz="1200" i="1" dirty="0" err="1"/>
              <a:t>Cooperativas</a:t>
            </a:r>
            <a:r>
              <a:rPr lang="en-US" sz="1200" i="1" dirty="0"/>
              <a:t> </a:t>
            </a:r>
            <a:r>
              <a:rPr lang="en-US" sz="1200" i="1" dirty="0" err="1"/>
              <a:t>Agro-alimentarias</a:t>
            </a:r>
            <a:r>
              <a:rPr lang="en-US" sz="1200" i="1" dirty="0"/>
              <a:t> de Andalucía</a:t>
            </a:r>
          </a:p>
        </p:txBody>
      </p:sp>
      <p:pic>
        <p:nvPicPr>
          <p:cNvPr id="2" name="Imagen 1">
            <a:extLst>
              <a:ext uri="{FF2B5EF4-FFF2-40B4-BE49-F238E27FC236}">
                <a16:creationId xmlns:a16="http://schemas.microsoft.com/office/drawing/2014/main" id="{F17AE161-2380-DDF9-8546-D263FCE5F53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53823" y="3096165"/>
            <a:ext cx="1965778" cy="462479"/>
          </a:xfrm>
          <a:prstGeom prst="rect">
            <a:avLst/>
          </a:prstGeom>
        </p:spPr>
      </p:pic>
      <p:sp>
        <p:nvSpPr>
          <p:cNvPr id="5" name="Text Placeholder 7">
            <a:extLst>
              <a:ext uri="{FF2B5EF4-FFF2-40B4-BE49-F238E27FC236}">
                <a16:creationId xmlns:a16="http://schemas.microsoft.com/office/drawing/2014/main" id="{0756CB25-9176-2C31-F813-2AEE193C5D9C}"/>
              </a:ext>
            </a:extLst>
          </p:cNvPr>
          <p:cNvSpPr txBox="1">
            <a:spLocks/>
          </p:cNvSpPr>
          <p:nvPr/>
        </p:nvSpPr>
        <p:spPr>
          <a:xfrm>
            <a:off x="9471444" y="4319135"/>
            <a:ext cx="2660767" cy="1302731"/>
          </a:xfrm>
          <a:prstGeom prst="rect">
            <a:avLst/>
          </a:prstGeom>
        </p:spPr>
        <p:txBody>
          <a:bodyPr>
            <a:normAutofit fontScale="55000" lnSpcReduction="20000"/>
          </a:bodyPr>
          <a:lstStyle>
            <a:lvl1pPr marL="0" indent="0" algn="l" defTabSz="412750" rtl="0" eaLnBrk="1" latinLnBrk="0" hangingPunct="1">
              <a:lnSpc>
                <a:spcPct val="100000"/>
              </a:lnSpc>
              <a:spcBef>
                <a:spcPts val="0"/>
              </a:spcBef>
              <a:buSzTx/>
              <a:buFont typeface="Arial" pitchFamily="34" charset="0"/>
              <a:buNone/>
              <a:defRPr kumimoji="0" sz="2200" b="0" i="1" u="none" strike="noStrike" kern="1200" cap="none" spc="-40" normalizeH="0" baseline="0">
                <a:ln>
                  <a:noFill/>
                </a:ln>
                <a:solidFill>
                  <a:srgbClr val="00441F"/>
                </a:solidFill>
                <a:effectLst/>
                <a:uFillTx/>
                <a:latin typeface="+mn-lt"/>
                <a:ea typeface="+mn-ea"/>
                <a:cs typeface="+mn-cs"/>
                <a:sym typeface="Helvetica Neue"/>
              </a:defRPr>
            </a:lvl1pPr>
            <a:lvl2pPr marL="0" indent="228600" algn="l" defTabSz="412750" rtl="0" eaLnBrk="1" latinLnBrk="0" hangingPunct="1">
              <a:lnSpc>
                <a:spcPct val="100000"/>
              </a:lnSpc>
              <a:spcBef>
                <a:spcPts val="0"/>
              </a:spcBef>
              <a:buSzTx/>
              <a:buFont typeface="Arial" pitchFamily="34" charset="0"/>
              <a:buNone/>
              <a:defRPr sz="2200" b="1" i="1" kern="1200">
                <a:solidFill>
                  <a:srgbClr val="00441F"/>
                </a:solidFill>
                <a:latin typeface="+mn-lt"/>
                <a:ea typeface="+mn-ea"/>
                <a:cs typeface="+mn-cs"/>
              </a:defRPr>
            </a:lvl2pPr>
            <a:lvl3pPr marL="0" indent="457200" algn="l" defTabSz="412750" rtl="0" eaLnBrk="1" latinLnBrk="0" hangingPunct="1">
              <a:lnSpc>
                <a:spcPct val="100000"/>
              </a:lnSpc>
              <a:spcBef>
                <a:spcPts val="0"/>
              </a:spcBef>
              <a:buSzTx/>
              <a:buFont typeface="Arial" pitchFamily="34" charset="0"/>
              <a:buNone/>
              <a:defRPr sz="2200" b="1" i="1" kern="1200">
                <a:solidFill>
                  <a:srgbClr val="00441F"/>
                </a:solidFill>
                <a:latin typeface="+mn-lt"/>
                <a:ea typeface="+mn-ea"/>
                <a:cs typeface="+mn-cs"/>
              </a:defRPr>
            </a:lvl3pPr>
            <a:lvl4pPr marL="0" indent="685800" algn="l" defTabSz="412750" rtl="0" eaLnBrk="1" latinLnBrk="0" hangingPunct="1">
              <a:lnSpc>
                <a:spcPct val="100000"/>
              </a:lnSpc>
              <a:spcBef>
                <a:spcPts val="0"/>
              </a:spcBef>
              <a:buSzTx/>
              <a:buFont typeface="Arial" pitchFamily="34" charset="0"/>
              <a:buNone/>
              <a:defRPr sz="2200" b="1" i="1" kern="1200">
                <a:solidFill>
                  <a:srgbClr val="00441F"/>
                </a:solidFill>
                <a:latin typeface="+mn-lt"/>
                <a:ea typeface="+mn-ea"/>
                <a:cs typeface="+mn-cs"/>
              </a:defRPr>
            </a:lvl4pPr>
            <a:lvl5pPr marL="0" indent="914400" algn="l" defTabSz="412750" rtl="0" eaLnBrk="1" latinLnBrk="0" hangingPunct="1">
              <a:lnSpc>
                <a:spcPct val="100000"/>
              </a:lnSpc>
              <a:spcBef>
                <a:spcPts val="0"/>
              </a:spcBef>
              <a:buSzTx/>
              <a:buFont typeface="Arial" pitchFamily="34" charset="0"/>
              <a:buNone/>
              <a:defRPr sz="2200" b="1" i="1" kern="1200">
                <a:solidFill>
                  <a:srgbClr val="00441F"/>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s-ES" sz="2400" b="1" dirty="0"/>
              <a:t>JORNADAS GANADERA  2026</a:t>
            </a:r>
          </a:p>
          <a:p>
            <a:endParaRPr lang="es-ES" sz="2400" b="1" dirty="0"/>
          </a:p>
          <a:p>
            <a:r>
              <a:rPr lang="es-ES" sz="2400" b="1" dirty="0"/>
              <a:t>OVIPOR</a:t>
            </a:r>
          </a:p>
          <a:p>
            <a:endParaRPr lang="es-ES" sz="2400" dirty="0"/>
          </a:p>
          <a:p>
            <a:r>
              <a:rPr lang="es-ES" sz="2400" dirty="0"/>
              <a:t>16/09/2026</a:t>
            </a:r>
          </a:p>
          <a:p>
            <a:endParaRPr lang="es-ES" sz="2400" dirty="0"/>
          </a:p>
          <a:p>
            <a:r>
              <a:rPr lang="es-ES" sz="2400" dirty="0"/>
              <a:t>Calañas, Huelva </a:t>
            </a:r>
          </a:p>
        </p:txBody>
      </p:sp>
      <p:pic>
        <p:nvPicPr>
          <p:cNvPr id="10" name="Imagen 9">
            <a:extLst>
              <a:ext uri="{FF2B5EF4-FFF2-40B4-BE49-F238E27FC236}">
                <a16:creationId xmlns:a16="http://schemas.microsoft.com/office/drawing/2014/main" id="{E950D239-32AD-1140-DBF6-C3F3DB57B8D0}"/>
              </a:ext>
            </a:extLst>
          </p:cNvPr>
          <p:cNvPicPr>
            <a:picLocks noChangeAspect="1"/>
          </p:cNvPicPr>
          <p:nvPr/>
        </p:nvPicPr>
        <p:blipFill>
          <a:blip r:embed="rId3"/>
          <a:srcRect b="65802"/>
          <a:stretch>
            <a:fillRect/>
          </a:stretch>
        </p:blipFill>
        <p:spPr>
          <a:xfrm>
            <a:off x="4892618" y="4108550"/>
            <a:ext cx="3841768" cy="1969724"/>
          </a:xfrm>
          <a:prstGeom prst="roundRect">
            <a:avLst/>
          </a:prstGeom>
        </p:spPr>
      </p:pic>
    </p:spTree>
    <p:extLst>
      <p:ext uri="{BB962C8B-B14F-4D97-AF65-F5344CB8AC3E}">
        <p14:creationId xmlns:p14="http://schemas.microsoft.com/office/powerpoint/2010/main" val="823322059"/>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2E8"/>
        </a:solidFill>
        <a:effectLst/>
      </p:bgPr>
    </p:bg>
    <p:spTree>
      <p:nvGrpSpPr>
        <p:cNvPr id="1" name=""/>
        <p:cNvGrpSpPr/>
        <p:nvPr/>
      </p:nvGrpSpPr>
      <p:grpSpPr>
        <a:xfrm>
          <a:off x="0" y="0"/>
          <a:ext cx="0" cy="0"/>
          <a:chOff x="0" y="0"/>
          <a:chExt cx="0" cy="0"/>
        </a:xfrm>
      </p:grpSpPr>
      <p:sp>
        <p:nvSpPr>
          <p:cNvPr id="3" name="Text 0"/>
          <p:cNvSpPr/>
          <p:nvPr/>
        </p:nvSpPr>
        <p:spPr>
          <a:xfrm>
            <a:off x="1208362" y="509421"/>
            <a:ext cx="6970437" cy="384048"/>
          </a:xfrm>
          <a:prstGeom prst="rect">
            <a:avLst/>
          </a:prstGeom>
          <a:noFill/>
          <a:ln/>
        </p:spPr>
        <p:txBody>
          <a:bodyPr wrap="square" lIns="0" tIns="0" rIns="0" bIns="0" rtlCol="0" anchor="t">
            <a:normAutofit fontScale="85000" lnSpcReduction="10000"/>
          </a:bodyPr>
          <a:lstStyle/>
          <a:p>
            <a:r>
              <a:rPr lang="es-ES" sz="2000" b="1" noProof="0" dirty="0">
                <a:solidFill>
                  <a:srgbClr val="003F33"/>
                </a:solidFill>
                <a:latin typeface="Aptos Display" pitchFamily="34" charset="0"/>
                <a:ea typeface="Aptos Display" pitchFamily="34" charset="-122"/>
                <a:cs typeface="Aptos Display" pitchFamily="34" charset="-120"/>
              </a:rPr>
              <a:t>1ª Campaña: “</a:t>
            </a:r>
            <a:r>
              <a:rPr lang="es-ES" sz="2000" b="1" i="1" dirty="0">
                <a:solidFill>
                  <a:srgbClr val="003F33"/>
                </a:solidFill>
                <a:latin typeface="Aptos Display" pitchFamily="34" charset="0"/>
                <a:ea typeface="Aptos Display" pitchFamily="34" charset="-122"/>
                <a:cs typeface="Aptos Display" pitchFamily="34" charset="-120"/>
              </a:rPr>
              <a:t>¿Quieres que tu ganadería sea más rentable? Digitalízate</a:t>
            </a:r>
            <a:r>
              <a:rPr lang="es-ES" sz="2000" b="1" noProof="0" dirty="0">
                <a:solidFill>
                  <a:srgbClr val="003F33"/>
                </a:solidFill>
                <a:latin typeface="Aptos Display" pitchFamily="34" charset="0"/>
                <a:ea typeface="Aptos Display" pitchFamily="34" charset="-122"/>
                <a:cs typeface="Aptos Display" pitchFamily="34" charset="-120"/>
              </a:rPr>
              <a:t>”</a:t>
            </a:r>
            <a:endParaRPr lang="es-ES" sz="2000" noProof="0" dirty="0"/>
          </a:p>
        </p:txBody>
      </p:sp>
      <p:sp>
        <p:nvSpPr>
          <p:cNvPr id="4" name="Text 1"/>
          <p:cNvSpPr/>
          <p:nvPr/>
        </p:nvSpPr>
        <p:spPr>
          <a:xfrm>
            <a:off x="5698068" y="5310022"/>
            <a:ext cx="5885446" cy="219456"/>
          </a:xfrm>
          <a:prstGeom prst="rect">
            <a:avLst/>
          </a:prstGeom>
          <a:noFill/>
          <a:ln/>
        </p:spPr>
        <p:txBody>
          <a:bodyPr wrap="square" lIns="0" tIns="0" rIns="0" bIns="0" rtlCol="0" anchor="t">
            <a:noAutofit/>
          </a:bodyPr>
          <a:lstStyle/>
          <a:p>
            <a:pPr marL="0" indent="0" algn="l">
              <a:buNone/>
            </a:pPr>
            <a:r>
              <a:rPr lang="en-US" sz="1200" b="1" dirty="0" err="1">
                <a:solidFill>
                  <a:srgbClr val="08C44C"/>
                </a:solidFill>
                <a:latin typeface="Aptos" pitchFamily="34" charset="0"/>
                <a:ea typeface="Aptos" pitchFamily="34" charset="-122"/>
                <a:cs typeface="Aptos" pitchFamily="34" charset="-120"/>
              </a:rPr>
              <a:t>Herramientas</a:t>
            </a:r>
            <a:r>
              <a:rPr lang="en-US" sz="1200" b="1" dirty="0">
                <a:solidFill>
                  <a:srgbClr val="08C44C"/>
                </a:solidFill>
                <a:latin typeface="Aptos" pitchFamily="34" charset="0"/>
                <a:ea typeface="Aptos" pitchFamily="34" charset="-122"/>
                <a:cs typeface="Aptos" pitchFamily="34" charset="-120"/>
              </a:rPr>
              <a:t> </a:t>
            </a:r>
            <a:r>
              <a:rPr lang="en-US" sz="1200" b="1" dirty="0" err="1">
                <a:solidFill>
                  <a:srgbClr val="08C44C"/>
                </a:solidFill>
                <a:latin typeface="Aptos" pitchFamily="34" charset="0"/>
                <a:ea typeface="Aptos" pitchFamily="34" charset="-122"/>
                <a:cs typeface="Aptos" pitchFamily="34" charset="-120"/>
              </a:rPr>
              <a:t>digitales</a:t>
            </a:r>
            <a:r>
              <a:rPr lang="en-US" sz="1200" b="1" dirty="0">
                <a:solidFill>
                  <a:srgbClr val="08C44C"/>
                </a:solidFill>
                <a:latin typeface="Aptos" pitchFamily="34" charset="0"/>
                <a:ea typeface="Aptos" pitchFamily="34" charset="-122"/>
                <a:cs typeface="Aptos" pitchFamily="34" charset="-120"/>
              </a:rPr>
              <a:t> para </a:t>
            </a:r>
            <a:r>
              <a:rPr lang="en-US" sz="1200" b="1" dirty="0" err="1">
                <a:solidFill>
                  <a:srgbClr val="08C44C"/>
                </a:solidFill>
                <a:latin typeface="Aptos" pitchFamily="34" charset="0"/>
                <a:ea typeface="Aptos" pitchFamily="34" charset="-122"/>
                <a:cs typeface="Aptos" pitchFamily="34" charset="-120"/>
              </a:rPr>
              <a:t>una</a:t>
            </a:r>
            <a:r>
              <a:rPr lang="en-US" sz="1200" b="1" dirty="0">
                <a:solidFill>
                  <a:srgbClr val="08C44C"/>
                </a:solidFill>
                <a:latin typeface="Aptos" pitchFamily="34" charset="0"/>
                <a:ea typeface="Aptos" pitchFamily="34" charset="-122"/>
                <a:cs typeface="Aptos" pitchFamily="34" charset="-120"/>
              </a:rPr>
              <a:t> </a:t>
            </a:r>
            <a:r>
              <a:rPr lang="en-US" sz="1200" b="1" dirty="0" err="1">
                <a:solidFill>
                  <a:srgbClr val="08C44C"/>
                </a:solidFill>
                <a:latin typeface="Aptos" pitchFamily="34" charset="0"/>
                <a:ea typeface="Aptos" pitchFamily="34" charset="-122"/>
                <a:cs typeface="Aptos" pitchFamily="34" charset="-120"/>
              </a:rPr>
              <a:t>gestión</a:t>
            </a:r>
            <a:r>
              <a:rPr lang="en-US" sz="1200" b="1" dirty="0">
                <a:solidFill>
                  <a:srgbClr val="08C44C"/>
                </a:solidFill>
                <a:latin typeface="Aptos" pitchFamily="34" charset="0"/>
                <a:ea typeface="Aptos" pitchFamily="34" charset="-122"/>
                <a:cs typeface="Aptos" pitchFamily="34" charset="-120"/>
              </a:rPr>
              <a:t> </a:t>
            </a:r>
            <a:r>
              <a:rPr lang="en-US" sz="1200" b="1" dirty="0" err="1">
                <a:solidFill>
                  <a:srgbClr val="08C44C"/>
                </a:solidFill>
                <a:latin typeface="Aptos" pitchFamily="34" charset="0"/>
                <a:ea typeface="Aptos" pitchFamily="34" charset="-122"/>
                <a:cs typeface="Aptos" pitchFamily="34" charset="-120"/>
              </a:rPr>
              <a:t>más</a:t>
            </a:r>
            <a:r>
              <a:rPr lang="en-US" sz="1200" b="1" dirty="0">
                <a:solidFill>
                  <a:srgbClr val="08C44C"/>
                </a:solidFill>
                <a:latin typeface="Aptos" pitchFamily="34" charset="0"/>
                <a:ea typeface="Aptos" pitchFamily="34" charset="-122"/>
                <a:cs typeface="Aptos" pitchFamily="34" charset="-120"/>
              </a:rPr>
              <a:t> </a:t>
            </a:r>
            <a:r>
              <a:rPr lang="en-US" sz="1200" b="1" dirty="0" err="1">
                <a:solidFill>
                  <a:srgbClr val="08C44C"/>
                </a:solidFill>
                <a:latin typeface="Aptos" pitchFamily="34" charset="0"/>
                <a:ea typeface="Aptos" pitchFamily="34" charset="-122"/>
                <a:cs typeface="Aptos" pitchFamily="34" charset="-120"/>
              </a:rPr>
              <a:t>eficiente</a:t>
            </a:r>
            <a:r>
              <a:rPr lang="en-US" sz="1200" b="1" dirty="0">
                <a:solidFill>
                  <a:srgbClr val="08C44C"/>
                </a:solidFill>
                <a:latin typeface="Aptos" pitchFamily="34" charset="0"/>
                <a:ea typeface="Aptos" pitchFamily="34" charset="-122"/>
                <a:cs typeface="Aptos" pitchFamily="34" charset="-120"/>
              </a:rPr>
              <a:t> y </a:t>
            </a:r>
            <a:r>
              <a:rPr lang="en-US" sz="1200" b="1" dirty="0" err="1">
                <a:solidFill>
                  <a:srgbClr val="08C44C"/>
                </a:solidFill>
                <a:latin typeface="Aptos" pitchFamily="34" charset="0"/>
                <a:ea typeface="Aptos" pitchFamily="34" charset="-122"/>
                <a:cs typeface="Aptos" pitchFamily="34" charset="-120"/>
              </a:rPr>
              <a:t>cómoda</a:t>
            </a:r>
            <a:r>
              <a:rPr lang="en-US" sz="1200" b="1" dirty="0">
                <a:solidFill>
                  <a:srgbClr val="08C44C"/>
                </a:solidFill>
                <a:latin typeface="Aptos" pitchFamily="34" charset="0"/>
                <a:ea typeface="Aptos" pitchFamily="34" charset="-122"/>
                <a:cs typeface="Aptos" pitchFamily="34" charset="-120"/>
              </a:rPr>
              <a:t> de las </a:t>
            </a:r>
            <a:r>
              <a:rPr lang="en-US" sz="1200" b="1" dirty="0" err="1">
                <a:solidFill>
                  <a:srgbClr val="08C44C"/>
                </a:solidFill>
                <a:latin typeface="Aptos" pitchFamily="34" charset="0"/>
                <a:ea typeface="Aptos" pitchFamily="34" charset="-122"/>
                <a:cs typeface="Aptos" pitchFamily="34" charset="-120"/>
              </a:rPr>
              <a:t>ganaderías</a:t>
            </a:r>
            <a:endParaRPr lang="en-US" sz="1200" dirty="0"/>
          </a:p>
        </p:txBody>
      </p:sp>
      <p:sp>
        <p:nvSpPr>
          <p:cNvPr id="8" name="Shape 5"/>
          <p:cNvSpPr/>
          <p:nvPr/>
        </p:nvSpPr>
        <p:spPr>
          <a:xfrm>
            <a:off x="1146048" y="1170431"/>
            <a:ext cx="3946457" cy="5065773"/>
          </a:xfrm>
          <a:prstGeom prst="roundRect">
            <a:avLst>
              <a:gd name="adj" fmla="val 2020"/>
            </a:avLst>
          </a:prstGeom>
          <a:solidFill>
            <a:srgbClr val="FBF7EF"/>
          </a:solidFill>
          <a:ln w="12700">
            <a:solidFill>
              <a:srgbClr val="D9D0B8"/>
            </a:solidFill>
            <a:prstDash val="solid"/>
          </a:ln>
        </p:spPr>
        <p:txBody>
          <a:bodyPr/>
          <a:lstStyle/>
          <a:p>
            <a:endParaRPr lang="es-ES"/>
          </a:p>
        </p:txBody>
      </p:sp>
      <p:sp>
        <p:nvSpPr>
          <p:cNvPr id="11" name="Text 7"/>
          <p:cNvSpPr/>
          <p:nvPr/>
        </p:nvSpPr>
        <p:spPr>
          <a:xfrm>
            <a:off x="868680" y="5989320"/>
            <a:ext cx="4407408" cy="109728"/>
          </a:xfrm>
          <a:prstGeom prst="rect">
            <a:avLst/>
          </a:prstGeom>
          <a:noFill/>
          <a:ln/>
        </p:spPr>
        <p:txBody>
          <a:bodyPr wrap="square" lIns="0" tIns="0" rIns="0" bIns="0" rtlCol="0" anchor="t">
            <a:normAutofit fontScale="77500" lnSpcReduction="20000"/>
          </a:bodyPr>
          <a:lstStyle/>
          <a:p>
            <a:pPr marL="0" indent="0" algn="ctr">
              <a:buNone/>
            </a:pPr>
            <a:r>
              <a:rPr lang="en-US" sz="1000" b="1" dirty="0">
                <a:solidFill>
                  <a:srgbClr val="FFFFFF"/>
                </a:solidFill>
                <a:latin typeface="Aptos Display" pitchFamily="34" charset="0"/>
                <a:ea typeface="Aptos Display" pitchFamily="34" charset="-122"/>
                <a:cs typeface="Aptos Display" pitchFamily="34" charset="-120"/>
              </a:rPr>
              <a:t>SECCIÓN 01 · USO DE TECNOLOGÍAS</a:t>
            </a:r>
            <a:endParaRPr lang="en-US" sz="1000" dirty="0"/>
          </a:p>
        </p:txBody>
      </p:sp>
      <p:sp>
        <p:nvSpPr>
          <p:cNvPr id="12" name="Text 8"/>
          <p:cNvSpPr/>
          <p:nvPr/>
        </p:nvSpPr>
        <p:spPr>
          <a:xfrm>
            <a:off x="6134509" y="1106251"/>
            <a:ext cx="4801715" cy="384048"/>
          </a:xfrm>
          <a:prstGeom prst="rect">
            <a:avLst/>
          </a:prstGeom>
          <a:noFill/>
          <a:ln/>
        </p:spPr>
        <p:txBody>
          <a:bodyPr wrap="square" lIns="0" tIns="0" rIns="0" bIns="0" rtlCol="0" anchor="t">
            <a:noAutofit/>
          </a:bodyPr>
          <a:lstStyle/>
          <a:p>
            <a:pPr marL="0" indent="0" algn="l">
              <a:buNone/>
            </a:pPr>
            <a:r>
              <a:rPr lang="en-US" sz="2900" b="1" dirty="0">
                <a:solidFill>
                  <a:srgbClr val="003F33"/>
                </a:solidFill>
                <a:latin typeface="Aptos Display" pitchFamily="34" charset="0"/>
                <a:ea typeface="Aptos Display" pitchFamily="34" charset="-122"/>
                <a:cs typeface="Aptos Display" pitchFamily="34" charset="-120"/>
              </a:rPr>
              <a:t>USO DE TECNOLOGÍAS</a:t>
            </a:r>
            <a:endParaRPr lang="en-US" sz="2900" dirty="0"/>
          </a:p>
        </p:txBody>
      </p:sp>
      <p:sp>
        <p:nvSpPr>
          <p:cNvPr id="13" name="Text 9"/>
          <p:cNvSpPr/>
          <p:nvPr/>
        </p:nvSpPr>
        <p:spPr>
          <a:xfrm>
            <a:off x="6134509" y="1609011"/>
            <a:ext cx="4434840" cy="931573"/>
          </a:xfrm>
          <a:prstGeom prst="rect">
            <a:avLst/>
          </a:prstGeom>
          <a:noFill/>
          <a:ln/>
        </p:spPr>
        <p:txBody>
          <a:bodyPr wrap="square" lIns="254" tIns="254" rIns="254" bIns="254" rtlCol="0" anchor="t">
            <a:noAutofit/>
          </a:bodyPr>
          <a:lstStyle/>
          <a:p>
            <a:pPr algn="just" fontAlgn="base"/>
            <a:r>
              <a:rPr lang="es-ES" sz="1400" dirty="0"/>
              <a:t>En este video vamos a ver cómo la tecnología contribuye a una ganadería más eficiente, más productiva y más sostenible. Como ejemplo tenemos sensores en depósitos, redes alimentadas por energía solar y aplicaciones móviles que permiten vigilar el agua en tiempo real, garantizando que los animales siempre dispongan de ella; drones, una herramienta revolucionaria para  localizar al ganado, guiarlo y revisar instalaciones; y collares con GPS y acelerómetros permiten conocer la ubicación, actividad y comportamiento de cada animal, facilitando un manejo más preciso y responsable. </a:t>
            </a:r>
          </a:p>
        </p:txBody>
      </p:sp>
      <p:sp>
        <p:nvSpPr>
          <p:cNvPr id="16" name="Shape 12"/>
          <p:cNvSpPr/>
          <p:nvPr/>
        </p:nvSpPr>
        <p:spPr>
          <a:xfrm>
            <a:off x="5851044" y="4341501"/>
            <a:ext cx="5487515" cy="640080"/>
          </a:xfrm>
          <a:prstGeom prst="roundRect">
            <a:avLst>
              <a:gd name="adj" fmla="val 17143"/>
            </a:avLst>
          </a:prstGeom>
          <a:solidFill>
            <a:srgbClr val="FBF7EF"/>
          </a:solidFill>
          <a:ln w="12700">
            <a:solidFill>
              <a:srgbClr val="08C44C"/>
            </a:solidFill>
            <a:prstDash val="solid"/>
          </a:ln>
        </p:spPr>
        <p:txBody>
          <a:bodyPr/>
          <a:lstStyle/>
          <a:p>
            <a:endParaRPr lang="es-ES"/>
          </a:p>
        </p:txBody>
      </p:sp>
      <p:sp>
        <p:nvSpPr>
          <p:cNvPr id="17" name="Text 13"/>
          <p:cNvSpPr/>
          <p:nvPr/>
        </p:nvSpPr>
        <p:spPr>
          <a:xfrm>
            <a:off x="6338178" y="4469517"/>
            <a:ext cx="4832741" cy="384048"/>
          </a:xfrm>
          <a:prstGeom prst="rect">
            <a:avLst/>
          </a:prstGeom>
          <a:noFill/>
          <a:ln/>
        </p:spPr>
        <p:txBody>
          <a:bodyPr wrap="square" lIns="0" tIns="0" rIns="0" bIns="0" rtlCol="0" anchor="t">
            <a:normAutofit/>
          </a:bodyPr>
          <a:lstStyle/>
          <a:p>
            <a:pPr marL="0" indent="0" algn="ctr">
              <a:buNone/>
            </a:pPr>
            <a:r>
              <a:rPr lang="en-US" sz="1200" b="1" dirty="0">
                <a:solidFill>
                  <a:srgbClr val="003F33"/>
                </a:solidFill>
                <a:latin typeface="Aptos" pitchFamily="34" charset="0"/>
                <a:ea typeface="Aptos" pitchFamily="34" charset="-122"/>
                <a:cs typeface="Aptos" pitchFamily="34" charset="-120"/>
                <a:hlinkClick r:id="rId3"/>
              </a:rPr>
              <a:t>https://www.agroalimentarias-andalucia.coop/choice_ganaderia</a:t>
            </a:r>
            <a:endParaRPr lang="en-US" sz="1200" dirty="0"/>
          </a:p>
        </p:txBody>
      </p:sp>
      <p:sp>
        <p:nvSpPr>
          <p:cNvPr id="33" name="Shape 28"/>
          <p:cNvSpPr/>
          <p:nvPr/>
        </p:nvSpPr>
        <p:spPr>
          <a:xfrm>
            <a:off x="685800" y="6446520"/>
            <a:ext cx="3840480" cy="0"/>
          </a:xfrm>
          <a:prstGeom prst="line">
            <a:avLst/>
          </a:prstGeom>
          <a:noFill/>
          <a:ln w="12700">
            <a:solidFill>
              <a:srgbClr val="7C8315">
                <a:alpha val="65000"/>
              </a:srgbClr>
            </a:solidFill>
            <a:prstDash val="solid"/>
          </a:ln>
        </p:spPr>
        <p:txBody>
          <a:bodyPr/>
          <a:lstStyle/>
          <a:p>
            <a:endParaRPr lang="es-ES"/>
          </a:p>
        </p:txBody>
      </p:sp>
      <p:sp>
        <p:nvSpPr>
          <p:cNvPr id="34" name="Text 29"/>
          <p:cNvSpPr/>
          <p:nvPr/>
        </p:nvSpPr>
        <p:spPr>
          <a:xfrm>
            <a:off x="4617720" y="6355080"/>
            <a:ext cx="3383280" cy="201168"/>
          </a:xfrm>
          <a:prstGeom prst="rect">
            <a:avLst/>
          </a:prstGeom>
          <a:noFill/>
          <a:ln/>
        </p:spPr>
        <p:txBody>
          <a:bodyPr wrap="square" lIns="0" tIns="0" rIns="0" bIns="0" rtlCol="0" anchor="t">
            <a:normAutofit/>
          </a:bodyPr>
          <a:lstStyle/>
          <a:p>
            <a:pPr marL="0" indent="0" algn="ctr">
              <a:buNone/>
            </a:pPr>
            <a:r>
              <a:rPr lang="en-US" sz="1100" b="1" dirty="0">
                <a:solidFill>
                  <a:srgbClr val="003F33"/>
                </a:solidFill>
                <a:latin typeface="Aptos Display" pitchFamily="34" charset="0"/>
                <a:ea typeface="Aptos Display" pitchFamily="34" charset="-122"/>
                <a:cs typeface="Aptos Display" pitchFamily="34" charset="-120"/>
              </a:rPr>
              <a:t>Ganaderías con futuro. Ganaderías más rentables.</a:t>
            </a:r>
            <a:endParaRPr lang="en-US" sz="1100" dirty="0"/>
          </a:p>
        </p:txBody>
      </p:sp>
      <p:sp>
        <p:nvSpPr>
          <p:cNvPr id="35" name="Shape 30"/>
          <p:cNvSpPr/>
          <p:nvPr/>
        </p:nvSpPr>
        <p:spPr>
          <a:xfrm>
            <a:off x="8321040" y="6446520"/>
            <a:ext cx="3017520" cy="0"/>
          </a:xfrm>
          <a:prstGeom prst="line">
            <a:avLst/>
          </a:prstGeom>
          <a:noFill/>
          <a:ln w="12700">
            <a:solidFill>
              <a:srgbClr val="7C8315">
                <a:alpha val="65000"/>
              </a:srgbClr>
            </a:solidFill>
            <a:prstDash val="solid"/>
          </a:ln>
        </p:spPr>
        <p:txBody>
          <a:bodyPr/>
          <a:lstStyle/>
          <a:p>
            <a:endParaRPr lang="es-ES"/>
          </a:p>
        </p:txBody>
      </p:sp>
      <p:pic>
        <p:nvPicPr>
          <p:cNvPr id="5" name="Imagen 4">
            <a:extLst>
              <a:ext uri="{FF2B5EF4-FFF2-40B4-BE49-F238E27FC236}">
                <a16:creationId xmlns:a16="http://schemas.microsoft.com/office/drawing/2014/main" id="{769C81BB-D912-11FD-1484-46B72F18DBB7}"/>
              </a:ext>
            </a:extLst>
          </p:cNvPr>
          <p:cNvPicPr>
            <a:picLocks noChangeAspect="1"/>
          </p:cNvPicPr>
          <p:nvPr/>
        </p:nvPicPr>
        <p:blipFill>
          <a:blip r:embed="rId4"/>
          <a:stretch>
            <a:fillRect/>
          </a:stretch>
        </p:blipFill>
        <p:spPr>
          <a:xfrm>
            <a:off x="1558817" y="1373831"/>
            <a:ext cx="3210131" cy="4732175"/>
          </a:xfrm>
          <a:prstGeom prst="rect">
            <a:avLst/>
          </a:prstGeom>
        </p:spPr>
      </p:pic>
      <p:pic>
        <p:nvPicPr>
          <p:cNvPr id="7" name="Imagen 6">
            <a:extLst>
              <a:ext uri="{FF2B5EF4-FFF2-40B4-BE49-F238E27FC236}">
                <a16:creationId xmlns:a16="http://schemas.microsoft.com/office/drawing/2014/main" id="{036661A0-BF7D-F265-5F7A-E00FA6D73213}"/>
              </a:ext>
            </a:extLst>
          </p:cNvPr>
          <p:cNvPicPr>
            <a:picLocks noChangeAspect="1"/>
          </p:cNvPicPr>
          <p:nvPr/>
        </p:nvPicPr>
        <p:blipFill>
          <a:blip r:embed="rId5"/>
          <a:stretch>
            <a:fillRect/>
          </a:stretch>
        </p:blipFill>
        <p:spPr>
          <a:xfrm>
            <a:off x="197781" y="285590"/>
            <a:ext cx="841248" cy="841248"/>
          </a:xfrm>
          <a:prstGeom prst="rect">
            <a:avLst/>
          </a:prstGeom>
        </p:spPr>
      </p:pic>
      <p:pic>
        <p:nvPicPr>
          <p:cNvPr id="2" name="Picture 2" descr="Inicio - LOGICEB - Grupo Operativo Regional">
            <a:extLst>
              <a:ext uri="{FF2B5EF4-FFF2-40B4-BE49-F238E27FC236}">
                <a16:creationId xmlns:a16="http://schemas.microsoft.com/office/drawing/2014/main" id="{E86EA275-71A4-A00F-C765-989DE59A96A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815673" y="198692"/>
            <a:ext cx="1045771" cy="100550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2E8"/>
        </a:solidFill>
        <a:effectLst/>
      </p:bgPr>
    </p:bg>
    <p:spTree>
      <p:nvGrpSpPr>
        <p:cNvPr id="1" name=""/>
        <p:cNvGrpSpPr/>
        <p:nvPr/>
      </p:nvGrpSpPr>
      <p:grpSpPr>
        <a:xfrm>
          <a:off x="0" y="0"/>
          <a:ext cx="0" cy="0"/>
          <a:chOff x="0" y="0"/>
          <a:chExt cx="0" cy="0"/>
        </a:xfrm>
      </p:grpSpPr>
      <p:sp>
        <p:nvSpPr>
          <p:cNvPr id="3" name="Text 0"/>
          <p:cNvSpPr/>
          <p:nvPr/>
        </p:nvSpPr>
        <p:spPr>
          <a:xfrm>
            <a:off x="1061381" y="497436"/>
            <a:ext cx="7794752" cy="426108"/>
          </a:xfrm>
          <a:prstGeom prst="rect">
            <a:avLst/>
          </a:prstGeom>
          <a:noFill/>
          <a:ln/>
        </p:spPr>
        <p:txBody>
          <a:bodyPr wrap="square" lIns="0" tIns="0" rIns="0" bIns="0" rtlCol="0" anchor="t">
            <a:normAutofit/>
          </a:bodyPr>
          <a:lstStyle/>
          <a:p>
            <a:pPr marL="0" indent="0" algn="l">
              <a:buNone/>
            </a:pPr>
            <a:r>
              <a:rPr lang="en-US" sz="1600" b="1" dirty="0">
                <a:solidFill>
                  <a:srgbClr val="003F33"/>
                </a:solidFill>
                <a:latin typeface="Aptos Display" pitchFamily="34" charset="0"/>
                <a:ea typeface="Aptos Display" pitchFamily="34" charset="-122"/>
                <a:cs typeface="Aptos Display" pitchFamily="34" charset="-120"/>
              </a:rPr>
              <a:t> 2ª </a:t>
            </a:r>
            <a:r>
              <a:rPr lang="en-US" sz="1600" b="1" dirty="0" err="1">
                <a:solidFill>
                  <a:srgbClr val="003F33"/>
                </a:solidFill>
                <a:latin typeface="Aptos Display" pitchFamily="34" charset="0"/>
                <a:ea typeface="Aptos Display" pitchFamily="34" charset="-122"/>
                <a:cs typeface="Aptos Display" pitchFamily="34" charset="-120"/>
              </a:rPr>
              <a:t>Campaña</a:t>
            </a:r>
            <a:r>
              <a:rPr lang="en-US" sz="1600" b="1" dirty="0">
                <a:solidFill>
                  <a:srgbClr val="003F33"/>
                </a:solidFill>
                <a:latin typeface="Aptos Display" pitchFamily="34" charset="0"/>
                <a:ea typeface="Aptos Display" pitchFamily="34" charset="-122"/>
                <a:cs typeface="Aptos Display" pitchFamily="34" charset="-120"/>
              </a:rPr>
              <a:t>: “</a:t>
            </a:r>
            <a:r>
              <a:rPr lang="es-ES" sz="1600" b="1" i="1" dirty="0">
                <a:solidFill>
                  <a:srgbClr val="003F33"/>
                </a:solidFill>
                <a:latin typeface="Aptos Display" pitchFamily="34" charset="0"/>
                <a:ea typeface="Aptos Display" pitchFamily="34" charset="-122"/>
                <a:cs typeface="Aptos Display" pitchFamily="34" charset="-120"/>
              </a:rPr>
              <a:t>¿Quieres que tu ganadería sea más rentable? Mejora tus pastos</a:t>
            </a:r>
            <a:r>
              <a:rPr lang="es-ES" sz="1600" b="1" dirty="0">
                <a:solidFill>
                  <a:srgbClr val="003F33"/>
                </a:solidFill>
                <a:latin typeface="Aptos Display" pitchFamily="34" charset="0"/>
                <a:ea typeface="Aptos Display" pitchFamily="34" charset="-122"/>
                <a:cs typeface="Aptos Display" pitchFamily="34" charset="-120"/>
              </a:rPr>
              <a:t>”</a:t>
            </a:r>
            <a:endParaRPr lang="en-US" sz="1600" dirty="0"/>
          </a:p>
        </p:txBody>
      </p:sp>
      <p:sp>
        <p:nvSpPr>
          <p:cNvPr id="4" name="Text 1"/>
          <p:cNvSpPr/>
          <p:nvPr/>
        </p:nvSpPr>
        <p:spPr>
          <a:xfrm>
            <a:off x="5486399" y="5615789"/>
            <a:ext cx="6206067" cy="483257"/>
          </a:xfrm>
          <a:prstGeom prst="rect">
            <a:avLst/>
          </a:prstGeom>
          <a:noFill/>
          <a:ln/>
        </p:spPr>
        <p:txBody>
          <a:bodyPr wrap="square" lIns="0" tIns="0" rIns="0" bIns="0" rtlCol="0" anchor="t">
            <a:noAutofit/>
          </a:bodyPr>
          <a:lstStyle/>
          <a:p>
            <a:pPr marL="0" indent="0" algn="ctr">
              <a:buNone/>
            </a:pPr>
            <a:r>
              <a:rPr lang="en-US" sz="1200" b="1" dirty="0">
                <a:solidFill>
                  <a:srgbClr val="08C44C"/>
                </a:solidFill>
                <a:latin typeface="Aptos" pitchFamily="34" charset="0"/>
                <a:ea typeface="Aptos" pitchFamily="34" charset="-122"/>
                <a:cs typeface="Aptos" pitchFamily="34" charset="-120"/>
              </a:rPr>
              <a:t>Los pastos saludables y </a:t>
            </a:r>
            <a:r>
              <a:rPr lang="en-US" sz="1200" b="1" dirty="0" err="1">
                <a:solidFill>
                  <a:srgbClr val="08C44C"/>
                </a:solidFill>
                <a:latin typeface="Aptos" pitchFamily="34" charset="0"/>
                <a:ea typeface="Aptos" pitchFamily="34" charset="-122"/>
                <a:cs typeface="Aptos" pitchFamily="34" charset="-120"/>
              </a:rPr>
              <a:t>productivos</a:t>
            </a:r>
            <a:r>
              <a:rPr lang="en-US" sz="1200" b="1" dirty="0">
                <a:solidFill>
                  <a:srgbClr val="08C44C"/>
                </a:solidFill>
                <a:latin typeface="Aptos" pitchFamily="34" charset="0"/>
                <a:ea typeface="Aptos" pitchFamily="34" charset="-122"/>
                <a:cs typeface="Aptos" pitchFamily="34" charset="-120"/>
              </a:rPr>
              <a:t>  mejoran el bienestar animal, aumentan la producción y capturan carbono.</a:t>
            </a:r>
            <a:endParaRPr lang="en-US" sz="1200" dirty="0"/>
          </a:p>
        </p:txBody>
      </p:sp>
      <p:sp>
        <p:nvSpPr>
          <p:cNvPr id="8" name="Shape 5"/>
          <p:cNvSpPr/>
          <p:nvPr/>
        </p:nvSpPr>
        <p:spPr>
          <a:xfrm>
            <a:off x="1294228" y="1170432"/>
            <a:ext cx="3840480" cy="4937760"/>
          </a:xfrm>
          <a:prstGeom prst="roundRect">
            <a:avLst>
              <a:gd name="adj" fmla="val 2020"/>
            </a:avLst>
          </a:prstGeom>
          <a:solidFill>
            <a:srgbClr val="FBF7EF"/>
          </a:solidFill>
          <a:ln w="12700">
            <a:solidFill>
              <a:srgbClr val="D9D0B8"/>
            </a:solidFill>
            <a:prstDash val="solid"/>
          </a:ln>
        </p:spPr>
        <p:txBody>
          <a:bodyPr/>
          <a:lstStyle/>
          <a:p>
            <a:endParaRPr lang="es-ES"/>
          </a:p>
        </p:txBody>
      </p:sp>
      <p:sp>
        <p:nvSpPr>
          <p:cNvPr id="11" name="Text 7"/>
          <p:cNvSpPr/>
          <p:nvPr/>
        </p:nvSpPr>
        <p:spPr>
          <a:xfrm>
            <a:off x="868680" y="5989320"/>
            <a:ext cx="4407408" cy="109728"/>
          </a:xfrm>
          <a:prstGeom prst="rect">
            <a:avLst/>
          </a:prstGeom>
          <a:noFill/>
          <a:ln/>
        </p:spPr>
        <p:txBody>
          <a:bodyPr wrap="square" lIns="0" tIns="0" rIns="0" bIns="0" rtlCol="0" anchor="t">
            <a:normAutofit fontScale="77500" lnSpcReduction="20000"/>
          </a:bodyPr>
          <a:lstStyle/>
          <a:p>
            <a:pPr marL="0" indent="0" algn="ctr">
              <a:buNone/>
            </a:pPr>
            <a:r>
              <a:rPr lang="en-US" sz="1000" b="1" dirty="0">
                <a:solidFill>
                  <a:srgbClr val="FFFFFF"/>
                </a:solidFill>
                <a:latin typeface="Aptos Display" pitchFamily="34" charset="0"/>
                <a:ea typeface="Aptos Display" pitchFamily="34" charset="-122"/>
                <a:cs typeface="Aptos Display" pitchFamily="34" charset="-120"/>
              </a:rPr>
              <a:t>SECCIÓN 02 · MEJORA DE PASTOS</a:t>
            </a:r>
            <a:endParaRPr lang="en-US" sz="1000" dirty="0"/>
          </a:p>
        </p:txBody>
      </p:sp>
      <p:sp>
        <p:nvSpPr>
          <p:cNvPr id="12" name="Text 8"/>
          <p:cNvSpPr/>
          <p:nvPr/>
        </p:nvSpPr>
        <p:spPr>
          <a:xfrm>
            <a:off x="6126480" y="1298448"/>
            <a:ext cx="4389120" cy="384048"/>
          </a:xfrm>
          <a:prstGeom prst="rect">
            <a:avLst/>
          </a:prstGeom>
          <a:noFill/>
          <a:ln/>
        </p:spPr>
        <p:txBody>
          <a:bodyPr wrap="square" lIns="0" tIns="0" rIns="0" bIns="0" rtlCol="0" anchor="t">
            <a:normAutofit fontScale="92500" lnSpcReduction="20000"/>
          </a:bodyPr>
          <a:lstStyle/>
          <a:p>
            <a:pPr marL="0" indent="0" algn="l">
              <a:buNone/>
            </a:pPr>
            <a:r>
              <a:rPr lang="en-US" sz="3100" b="1" dirty="0">
                <a:solidFill>
                  <a:srgbClr val="003F33"/>
                </a:solidFill>
                <a:latin typeface="Aptos Display" pitchFamily="34" charset="0"/>
                <a:ea typeface="Aptos Display" pitchFamily="34" charset="-122"/>
                <a:cs typeface="Aptos Display" pitchFamily="34" charset="-120"/>
              </a:rPr>
              <a:t>MEJORA DE PASTOS</a:t>
            </a:r>
            <a:endParaRPr lang="en-US" sz="3100" dirty="0"/>
          </a:p>
        </p:txBody>
      </p:sp>
      <p:sp>
        <p:nvSpPr>
          <p:cNvPr id="13" name="Text 9"/>
          <p:cNvSpPr/>
          <p:nvPr/>
        </p:nvSpPr>
        <p:spPr>
          <a:xfrm>
            <a:off x="6163056" y="1856232"/>
            <a:ext cx="4434840" cy="502920"/>
          </a:xfrm>
          <a:prstGeom prst="rect">
            <a:avLst/>
          </a:prstGeom>
          <a:noFill/>
          <a:ln/>
        </p:spPr>
        <p:txBody>
          <a:bodyPr wrap="square" lIns="254" tIns="254" rIns="254" bIns="254" rtlCol="0" anchor="t">
            <a:noAutofit/>
          </a:bodyPr>
          <a:lstStyle/>
          <a:p>
            <a:pPr algn="just" fontAlgn="base"/>
            <a:r>
              <a:rPr lang="es-ES" sz="1400" dirty="0"/>
              <a:t>En este video veremos cómo es posible ajustar la carga ganadera a la producción natural de las fincas, buscando la autosuficiencia y eliminando la dependencia de insumos externos. La clave de esta transformación es la cubierta vegetal, considerada el elemento más importante para la conservación del suelo. Además, prácticas como el pastoreo rotacional, o el manejo holístico del matorral mediterráneo permiten eliminar el uso de desparasitantes y antibióticos preventivos durante años, generando un beneficio económico directo para la explotación. Todas estas medidas representan un mundo de oportunidades para jóvenes emprendedores.</a:t>
            </a:r>
          </a:p>
        </p:txBody>
      </p:sp>
      <p:sp>
        <p:nvSpPr>
          <p:cNvPr id="16" name="Shape 12"/>
          <p:cNvSpPr/>
          <p:nvPr/>
        </p:nvSpPr>
        <p:spPr>
          <a:xfrm>
            <a:off x="5486399" y="4800600"/>
            <a:ext cx="6206067" cy="640080"/>
          </a:xfrm>
          <a:prstGeom prst="roundRect">
            <a:avLst>
              <a:gd name="adj" fmla="val 17143"/>
            </a:avLst>
          </a:prstGeom>
          <a:solidFill>
            <a:srgbClr val="FBF7EF"/>
          </a:solidFill>
          <a:ln w="12700">
            <a:solidFill>
              <a:srgbClr val="08C44C"/>
            </a:solidFill>
            <a:prstDash val="solid"/>
          </a:ln>
        </p:spPr>
        <p:txBody>
          <a:bodyPr/>
          <a:lstStyle/>
          <a:p>
            <a:endParaRPr lang="es-ES"/>
          </a:p>
        </p:txBody>
      </p:sp>
      <p:sp>
        <p:nvSpPr>
          <p:cNvPr id="17" name="Text 13"/>
          <p:cNvSpPr/>
          <p:nvPr/>
        </p:nvSpPr>
        <p:spPr>
          <a:xfrm>
            <a:off x="5560256" y="4975338"/>
            <a:ext cx="6047544" cy="346804"/>
          </a:xfrm>
          <a:prstGeom prst="rect">
            <a:avLst/>
          </a:prstGeom>
          <a:noFill/>
          <a:ln/>
        </p:spPr>
        <p:txBody>
          <a:bodyPr wrap="square" lIns="0" tIns="0" rIns="0" bIns="0" rtlCol="0" anchor="t">
            <a:noAutofit/>
          </a:bodyPr>
          <a:lstStyle/>
          <a:p>
            <a:pPr marL="0" indent="0" algn="ctr">
              <a:buNone/>
            </a:pPr>
            <a:r>
              <a:rPr lang="en-US" sz="1200" b="1" dirty="0">
                <a:solidFill>
                  <a:srgbClr val="003F33"/>
                </a:solidFill>
                <a:latin typeface="Aptos" pitchFamily="34" charset="0"/>
                <a:ea typeface="Aptos" pitchFamily="34" charset="-122"/>
                <a:cs typeface="Aptos" pitchFamily="34" charset="-120"/>
                <a:hlinkClick r:id="rId3"/>
              </a:rPr>
              <a:t>https://www.agroalimentarias-andalucia.coop/choice_ganaderias_mas_rentables</a:t>
            </a:r>
            <a:endParaRPr lang="en-US" sz="1200" dirty="0"/>
          </a:p>
        </p:txBody>
      </p:sp>
      <p:sp>
        <p:nvSpPr>
          <p:cNvPr id="33" name="Shape 28"/>
          <p:cNvSpPr/>
          <p:nvPr/>
        </p:nvSpPr>
        <p:spPr>
          <a:xfrm>
            <a:off x="685800" y="6446520"/>
            <a:ext cx="3840480" cy="0"/>
          </a:xfrm>
          <a:prstGeom prst="line">
            <a:avLst/>
          </a:prstGeom>
          <a:noFill/>
          <a:ln w="12700">
            <a:solidFill>
              <a:srgbClr val="7C8315">
                <a:alpha val="65000"/>
              </a:srgbClr>
            </a:solidFill>
            <a:prstDash val="solid"/>
          </a:ln>
        </p:spPr>
        <p:txBody>
          <a:bodyPr/>
          <a:lstStyle/>
          <a:p>
            <a:endParaRPr lang="es-ES"/>
          </a:p>
        </p:txBody>
      </p:sp>
      <p:sp>
        <p:nvSpPr>
          <p:cNvPr id="34" name="Text 29"/>
          <p:cNvSpPr/>
          <p:nvPr/>
        </p:nvSpPr>
        <p:spPr>
          <a:xfrm>
            <a:off x="4617720" y="6355080"/>
            <a:ext cx="3383280" cy="201168"/>
          </a:xfrm>
          <a:prstGeom prst="rect">
            <a:avLst/>
          </a:prstGeom>
          <a:noFill/>
          <a:ln/>
        </p:spPr>
        <p:txBody>
          <a:bodyPr wrap="square" lIns="0" tIns="0" rIns="0" bIns="0" rtlCol="0" anchor="t">
            <a:normAutofit/>
          </a:bodyPr>
          <a:lstStyle/>
          <a:p>
            <a:pPr marL="0" indent="0" algn="ctr">
              <a:buNone/>
            </a:pPr>
            <a:r>
              <a:rPr lang="en-US" sz="1100" b="1" dirty="0">
                <a:solidFill>
                  <a:srgbClr val="003F33"/>
                </a:solidFill>
                <a:latin typeface="Aptos Display" pitchFamily="34" charset="0"/>
                <a:ea typeface="Aptos Display" pitchFamily="34" charset="-122"/>
                <a:cs typeface="Aptos Display" pitchFamily="34" charset="-120"/>
              </a:rPr>
              <a:t>Ganaderías con futuro. Ganaderías más rentables.</a:t>
            </a:r>
            <a:endParaRPr lang="en-US" sz="1100" dirty="0"/>
          </a:p>
        </p:txBody>
      </p:sp>
      <p:sp>
        <p:nvSpPr>
          <p:cNvPr id="35" name="Shape 30"/>
          <p:cNvSpPr/>
          <p:nvPr/>
        </p:nvSpPr>
        <p:spPr>
          <a:xfrm>
            <a:off x="8321040" y="6446520"/>
            <a:ext cx="3017520" cy="0"/>
          </a:xfrm>
          <a:prstGeom prst="line">
            <a:avLst/>
          </a:prstGeom>
          <a:noFill/>
          <a:ln w="12700">
            <a:solidFill>
              <a:srgbClr val="7C8315">
                <a:alpha val="65000"/>
              </a:srgbClr>
            </a:solidFill>
            <a:prstDash val="solid"/>
          </a:ln>
        </p:spPr>
        <p:txBody>
          <a:bodyPr/>
          <a:lstStyle/>
          <a:p>
            <a:endParaRPr lang="es-ES"/>
          </a:p>
        </p:txBody>
      </p:sp>
      <p:pic>
        <p:nvPicPr>
          <p:cNvPr id="5" name="Imagen 4">
            <a:extLst>
              <a:ext uri="{FF2B5EF4-FFF2-40B4-BE49-F238E27FC236}">
                <a16:creationId xmlns:a16="http://schemas.microsoft.com/office/drawing/2014/main" id="{E04FD355-474A-4FA5-0AF6-803C595BA8A5}"/>
              </a:ext>
            </a:extLst>
          </p:cNvPr>
          <p:cNvPicPr>
            <a:picLocks noChangeAspect="1"/>
          </p:cNvPicPr>
          <p:nvPr/>
        </p:nvPicPr>
        <p:blipFill>
          <a:blip r:embed="rId4"/>
          <a:stretch>
            <a:fillRect/>
          </a:stretch>
        </p:blipFill>
        <p:spPr>
          <a:xfrm>
            <a:off x="1800665" y="1228956"/>
            <a:ext cx="2968283" cy="4871392"/>
          </a:xfrm>
          <a:prstGeom prst="rect">
            <a:avLst/>
          </a:prstGeom>
        </p:spPr>
      </p:pic>
      <p:pic>
        <p:nvPicPr>
          <p:cNvPr id="6" name="Imagen 5">
            <a:extLst>
              <a:ext uri="{FF2B5EF4-FFF2-40B4-BE49-F238E27FC236}">
                <a16:creationId xmlns:a16="http://schemas.microsoft.com/office/drawing/2014/main" id="{FDF39FF6-13EF-086D-7834-21D48DC7C1EF}"/>
              </a:ext>
            </a:extLst>
          </p:cNvPr>
          <p:cNvPicPr>
            <a:picLocks noChangeAspect="1"/>
          </p:cNvPicPr>
          <p:nvPr/>
        </p:nvPicPr>
        <p:blipFill>
          <a:blip r:embed="rId5"/>
          <a:stretch>
            <a:fillRect/>
          </a:stretch>
        </p:blipFill>
        <p:spPr>
          <a:xfrm>
            <a:off x="143934" y="219456"/>
            <a:ext cx="841248" cy="841248"/>
          </a:xfrm>
          <a:prstGeom prst="rect">
            <a:avLst/>
          </a:prstGeom>
        </p:spPr>
      </p:pic>
      <p:pic>
        <p:nvPicPr>
          <p:cNvPr id="1026" name="Picture 2" descr="Inicio - LOGICEB - Grupo Operativo Regional">
            <a:extLst>
              <a:ext uri="{FF2B5EF4-FFF2-40B4-BE49-F238E27FC236}">
                <a16:creationId xmlns:a16="http://schemas.microsoft.com/office/drawing/2014/main" id="{62E00BA9-1DF5-D372-A2B0-B75EF9C55D1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815673" y="198692"/>
            <a:ext cx="1045771" cy="100550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F2E8"/>
        </a:solidFill>
        <a:effectLst/>
      </p:bgPr>
    </p:bg>
    <p:spTree>
      <p:nvGrpSpPr>
        <p:cNvPr id="1" name=""/>
        <p:cNvGrpSpPr/>
        <p:nvPr/>
      </p:nvGrpSpPr>
      <p:grpSpPr>
        <a:xfrm>
          <a:off x="0" y="0"/>
          <a:ext cx="0" cy="0"/>
          <a:chOff x="0" y="0"/>
          <a:chExt cx="0" cy="0"/>
        </a:xfrm>
      </p:grpSpPr>
      <p:sp>
        <p:nvSpPr>
          <p:cNvPr id="3" name="Text 0"/>
          <p:cNvSpPr/>
          <p:nvPr/>
        </p:nvSpPr>
        <p:spPr>
          <a:xfrm>
            <a:off x="1021080" y="580644"/>
            <a:ext cx="8698653" cy="452628"/>
          </a:xfrm>
          <a:prstGeom prst="rect">
            <a:avLst/>
          </a:prstGeom>
          <a:noFill/>
          <a:ln/>
        </p:spPr>
        <p:txBody>
          <a:bodyPr wrap="square" lIns="0" tIns="0" rIns="0" bIns="0" rtlCol="0" anchor="t">
            <a:normAutofit fontScale="85000" lnSpcReduction="10000"/>
          </a:bodyPr>
          <a:lstStyle/>
          <a:p>
            <a:r>
              <a:rPr lang="en-US" sz="1900" b="1" dirty="0">
                <a:solidFill>
                  <a:srgbClr val="003F33"/>
                </a:solidFill>
                <a:latin typeface="Aptos Display" pitchFamily="34" charset="0"/>
                <a:ea typeface="Aptos Display" pitchFamily="34" charset="-122"/>
                <a:cs typeface="Aptos Display" pitchFamily="34" charset="-120"/>
              </a:rPr>
              <a:t>3 ª </a:t>
            </a:r>
            <a:r>
              <a:rPr lang="en-US" sz="1900" b="1" dirty="0" err="1">
                <a:solidFill>
                  <a:srgbClr val="003F33"/>
                </a:solidFill>
                <a:latin typeface="Aptos Display" pitchFamily="34" charset="0"/>
                <a:ea typeface="Aptos Display" pitchFamily="34" charset="-122"/>
                <a:cs typeface="Aptos Display" pitchFamily="34" charset="-120"/>
              </a:rPr>
              <a:t>Campaña</a:t>
            </a:r>
            <a:r>
              <a:rPr lang="en-US" sz="1900" b="1" dirty="0">
                <a:solidFill>
                  <a:srgbClr val="003F33"/>
                </a:solidFill>
                <a:latin typeface="Aptos Display" pitchFamily="34" charset="0"/>
                <a:ea typeface="Aptos Display" pitchFamily="34" charset="-122"/>
                <a:cs typeface="Aptos Display" pitchFamily="34" charset="-120"/>
              </a:rPr>
              <a:t>: </a:t>
            </a:r>
            <a:r>
              <a:rPr lang="en-US" sz="2000" b="1" dirty="0">
                <a:solidFill>
                  <a:srgbClr val="003F33"/>
                </a:solidFill>
                <a:latin typeface="Aptos Display" pitchFamily="34" charset="0"/>
                <a:ea typeface="Aptos Display" pitchFamily="34" charset="-122"/>
                <a:cs typeface="Aptos Display" pitchFamily="34" charset="-120"/>
              </a:rPr>
              <a:t>“</a:t>
            </a:r>
            <a:r>
              <a:rPr lang="es-ES" sz="2000" b="1" i="1" dirty="0">
                <a:solidFill>
                  <a:srgbClr val="003F33"/>
                </a:solidFill>
                <a:latin typeface="Aptos Display" pitchFamily="34" charset="0"/>
                <a:ea typeface="Aptos Display" pitchFamily="34" charset="-122"/>
                <a:cs typeface="Aptos Display" pitchFamily="34" charset="-120"/>
              </a:rPr>
              <a:t>¿Quieres que tu ganadería sea más rentable? Apuesta por las energías limpias</a:t>
            </a:r>
            <a:r>
              <a:rPr lang="es-ES" sz="2000" b="1" dirty="0">
                <a:solidFill>
                  <a:srgbClr val="003F33"/>
                </a:solidFill>
                <a:latin typeface="Aptos Display" pitchFamily="34" charset="0"/>
                <a:ea typeface="Aptos Display" pitchFamily="34" charset="-122"/>
                <a:cs typeface="Aptos Display" pitchFamily="34" charset="-120"/>
              </a:rPr>
              <a:t>”</a:t>
            </a:r>
            <a:endParaRPr lang="en-US" sz="1900" dirty="0"/>
          </a:p>
        </p:txBody>
      </p:sp>
      <p:sp>
        <p:nvSpPr>
          <p:cNvPr id="4" name="Text 1"/>
          <p:cNvSpPr/>
          <p:nvPr/>
        </p:nvSpPr>
        <p:spPr>
          <a:xfrm>
            <a:off x="5350933" y="5717733"/>
            <a:ext cx="6341533" cy="219456"/>
          </a:xfrm>
          <a:prstGeom prst="rect">
            <a:avLst/>
          </a:prstGeom>
          <a:noFill/>
          <a:ln/>
        </p:spPr>
        <p:txBody>
          <a:bodyPr wrap="square" lIns="0" tIns="0" rIns="0" bIns="0" rtlCol="0" anchor="t">
            <a:noAutofit/>
          </a:bodyPr>
          <a:lstStyle/>
          <a:p>
            <a:pPr marL="0" indent="0" algn="ctr">
              <a:buNone/>
            </a:pPr>
            <a:r>
              <a:rPr lang="en-US" sz="1200" b="1" dirty="0" err="1">
                <a:solidFill>
                  <a:srgbClr val="08C44C"/>
                </a:solidFill>
                <a:latin typeface="Aptos" pitchFamily="34" charset="0"/>
                <a:ea typeface="Aptos" pitchFamily="34" charset="-122"/>
                <a:cs typeface="Aptos" pitchFamily="34" charset="-120"/>
              </a:rPr>
              <a:t>Energías</a:t>
            </a:r>
            <a:r>
              <a:rPr lang="en-US" sz="1200" b="1" dirty="0">
                <a:solidFill>
                  <a:srgbClr val="08C44C"/>
                </a:solidFill>
                <a:latin typeface="Aptos" pitchFamily="34" charset="0"/>
                <a:ea typeface="Aptos" pitchFamily="34" charset="-122"/>
                <a:cs typeface="Aptos" pitchFamily="34" charset="-120"/>
              </a:rPr>
              <a:t> renovables para reducir emisiones, disminuir costes y </a:t>
            </a:r>
            <a:r>
              <a:rPr lang="en-US" sz="1200" b="1" dirty="0" err="1">
                <a:solidFill>
                  <a:srgbClr val="08C44C"/>
                </a:solidFill>
                <a:latin typeface="Aptos" pitchFamily="34" charset="0"/>
                <a:ea typeface="Aptos" pitchFamily="34" charset="-122"/>
                <a:cs typeface="Aptos" pitchFamily="34" charset="-120"/>
              </a:rPr>
              <a:t>construir</a:t>
            </a:r>
            <a:r>
              <a:rPr lang="en-US" sz="1200" b="1" dirty="0">
                <a:solidFill>
                  <a:srgbClr val="08C44C"/>
                </a:solidFill>
                <a:latin typeface="Aptos" pitchFamily="34" charset="0"/>
                <a:ea typeface="Aptos" pitchFamily="34" charset="-122"/>
                <a:cs typeface="Aptos" pitchFamily="34" charset="-120"/>
              </a:rPr>
              <a:t> un </a:t>
            </a:r>
            <a:r>
              <a:rPr lang="en-US" sz="1200" b="1" dirty="0" err="1">
                <a:solidFill>
                  <a:srgbClr val="08C44C"/>
                </a:solidFill>
                <a:latin typeface="Aptos" pitchFamily="34" charset="0"/>
                <a:ea typeface="Aptos" pitchFamily="34" charset="-122"/>
                <a:cs typeface="Aptos" pitchFamily="34" charset="-120"/>
              </a:rPr>
              <a:t>futuro</a:t>
            </a:r>
            <a:r>
              <a:rPr lang="en-US" sz="1200" b="1" dirty="0">
                <a:solidFill>
                  <a:srgbClr val="08C44C"/>
                </a:solidFill>
                <a:latin typeface="Aptos" pitchFamily="34" charset="0"/>
                <a:ea typeface="Aptos" pitchFamily="34" charset="-122"/>
                <a:cs typeface="Aptos" pitchFamily="34" charset="-120"/>
              </a:rPr>
              <a:t> </a:t>
            </a:r>
            <a:r>
              <a:rPr lang="en-US" sz="1200" b="1" dirty="0" err="1">
                <a:solidFill>
                  <a:srgbClr val="08C44C"/>
                </a:solidFill>
                <a:latin typeface="Aptos" pitchFamily="34" charset="0"/>
                <a:ea typeface="Aptos" pitchFamily="34" charset="-122"/>
                <a:cs typeface="Aptos" pitchFamily="34" charset="-120"/>
              </a:rPr>
              <a:t>más</a:t>
            </a:r>
            <a:r>
              <a:rPr lang="en-US" sz="1200" b="1" dirty="0">
                <a:solidFill>
                  <a:srgbClr val="08C44C"/>
                </a:solidFill>
                <a:latin typeface="Aptos" pitchFamily="34" charset="0"/>
                <a:ea typeface="Aptos" pitchFamily="34" charset="-122"/>
                <a:cs typeface="Aptos" pitchFamily="34" charset="-120"/>
              </a:rPr>
              <a:t> </a:t>
            </a:r>
            <a:r>
              <a:rPr lang="en-US" sz="1200" b="1" dirty="0" err="1">
                <a:solidFill>
                  <a:srgbClr val="08C44C"/>
                </a:solidFill>
                <a:latin typeface="Aptos" pitchFamily="34" charset="0"/>
                <a:ea typeface="Aptos" pitchFamily="34" charset="-122"/>
                <a:cs typeface="Aptos" pitchFamily="34" charset="-120"/>
              </a:rPr>
              <a:t>sostenible</a:t>
            </a:r>
            <a:endParaRPr lang="en-US" sz="1200" dirty="0"/>
          </a:p>
        </p:txBody>
      </p:sp>
      <p:sp>
        <p:nvSpPr>
          <p:cNvPr id="8" name="Shape 5"/>
          <p:cNvSpPr/>
          <p:nvPr/>
        </p:nvSpPr>
        <p:spPr>
          <a:xfrm>
            <a:off x="1146048" y="1170432"/>
            <a:ext cx="3840480" cy="5065776"/>
          </a:xfrm>
          <a:prstGeom prst="roundRect">
            <a:avLst>
              <a:gd name="adj" fmla="val 2020"/>
            </a:avLst>
          </a:prstGeom>
          <a:solidFill>
            <a:srgbClr val="FBF7EF"/>
          </a:solidFill>
          <a:ln w="12700">
            <a:solidFill>
              <a:srgbClr val="D9D0B8"/>
            </a:solidFill>
            <a:prstDash val="solid"/>
          </a:ln>
        </p:spPr>
        <p:txBody>
          <a:bodyPr/>
          <a:lstStyle/>
          <a:p>
            <a:endParaRPr lang="es-ES"/>
          </a:p>
        </p:txBody>
      </p:sp>
      <p:sp>
        <p:nvSpPr>
          <p:cNvPr id="11" name="Text 7"/>
          <p:cNvSpPr/>
          <p:nvPr/>
        </p:nvSpPr>
        <p:spPr>
          <a:xfrm>
            <a:off x="868680" y="5989320"/>
            <a:ext cx="4407408" cy="109728"/>
          </a:xfrm>
          <a:prstGeom prst="rect">
            <a:avLst/>
          </a:prstGeom>
          <a:noFill/>
          <a:ln/>
        </p:spPr>
        <p:txBody>
          <a:bodyPr wrap="square" lIns="0" tIns="0" rIns="0" bIns="0" rtlCol="0" anchor="t">
            <a:normAutofit fontScale="77500" lnSpcReduction="20000"/>
          </a:bodyPr>
          <a:lstStyle/>
          <a:p>
            <a:pPr marL="0" indent="0" algn="ctr">
              <a:buNone/>
            </a:pPr>
            <a:r>
              <a:rPr lang="en-US" sz="1000" b="1" dirty="0">
                <a:solidFill>
                  <a:srgbClr val="FFFFFF"/>
                </a:solidFill>
                <a:latin typeface="Aptos Display" pitchFamily="34" charset="0"/>
                <a:ea typeface="Aptos Display" pitchFamily="34" charset="-122"/>
                <a:cs typeface="Aptos Display" pitchFamily="34" charset="-120"/>
              </a:rPr>
              <a:t>SECCIÓN 03 · USO DE ENERGÍAS LIMPIAS</a:t>
            </a:r>
            <a:endParaRPr lang="en-US" sz="1000" dirty="0"/>
          </a:p>
        </p:txBody>
      </p:sp>
      <p:sp>
        <p:nvSpPr>
          <p:cNvPr id="12" name="Text 8"/>
          <p:cNvSpPr/>
          <p:nvPr/>
        </p:nvSpPr>
        <p:spPr>
          <a:xfrm>
            <a:off x="6126480" y="1298448"/>
            <a:ext cx="4389120" cy="384048"/>
          </a:xfrm>
          <a:prstGeom prst="rect">
            <a:avLst/>
          </a:prstGeom>
          <a:noFill/>
          <a:ln/>
        </p:spPr>
        <p:txBody>
          <a:bodyPr wrap="square" lIns="0" tIns="0" rIns="0" bIns="0" rtlCol="0" anchor="t">
            <a:normAutofit fontScale="92500" lnSpcReduction="20000"/>
          </a:bodyPr>
          <a:lstStyle/>
          <a:p>
            <a:pPr marL="0" indent="0" algn="l">
              <a:buNone/>
            </a:pPr>
            <a:r>
              <a:rPr lang="en-US" sz="3100" b="1" dirty="0">
                <a:solidFill>
                  <a:srgbClr val="003F33"/>
                </a:solidFill>
                <a:latin typeface="Aptos Display" pitchFamily="34" charset="0"/>
                <a:ea typeface="Aptos Display" pitchFamily="34" charset="-122"/>
                <a:cs typeface="Aptos Display" pitchFamily="34" charset="-120"/>
              </a:rPr>
              <a:t>USO DE ENERGÍAS LIMPIAS</a:t>
            </a:r>
            <a:endParaRPr lang="en-US" sz="3100" dirty="0"/>
          </a:p>
        </p:txBody>
      </p:sp>
      <p:sp>
        <p:nvSpPr>
          <p:cNvPr id="13" name="Text 9"/>
          <p:cNvSpPr/>
          <p:nvPr/>
        </p:nvSpPr>
        <p:spPr>
          <a:xfrm>
            <a:off x="6163056" y="1856232"/>
            <a:ext cx="4434840" cy="502920"/>
          </a:xfrm>
          <a:prstGeom prst="rect">
            <a:avLst/>
          </a:prstGeom>
          <a:noFill/>
          <a:ln/>
        </p:spPr>
        <p:txBody>
          <a:bodyPr wrap="square" lIns="254" tIns="254" rIns="254" bIns="254" rtlCol="0" anchor="t">
            <a:noAutofit/>
          </a:bodyPr>
          <a:lstStyle/>
          <a:p>
            <a:pPr algn="just" fontAlgn="base"/>
            <a:r>
              <a:rPr lang="es-ES" sz="1400" dirty="0"/>
              <a:t>Esta campaña posiciona la innovación tecnológica y la energía limpia como motores de rentabilidad y sostenibilidad en el sector lácteo. </a:t>
            </a:r>
            <a:r>
              <a:rPr lang="es-ES" dirty="0"/>
              <a:t> </a:t>
            </a:r>
            <a:r>
              <a:rPr lang="es-ES" sz="1400" dirty="0"/>
              <a:t>El modelo se basa en alcanzar el autoconsumo total mediante el uso de placas solares y baterías para alimentar una granja altamente robotizada. El uso de robots para el ordeño, la limpieza y la alimentación optimiza la gestión diaria y la calidad de vida del ganadero, además de mejorar el bienestar animal y la eficiencia productiva. Al integrar renovables y movilidad eléctrica, se eliminan los costes de combustibles fósiles y se produce más con menor consumo externo, situando a la explotación a la vanguardia del sector.</a:t>
            </a:r>
          </a:p>
          <a:p>
            <a:pPr fontAlgn="base"/>
            <a:endParaRPr lang="es-ES" sz="1400" dirty="0"/>
          </a:p>
        </p:txBody>
      </p:sp>
      <p:sp>
        <p:nvSpPr>
          <p:cNvPr id="16" name="Shape 12"/>
          <p:cNvSpPr/>
          <p:nvPr/>
        </p:nvSpPr>
        <p:spPr>
          <a:xfrm>
            <a:off x="5350933" y="4853679"/>
            <a:ext cx="6273800" cy="640080"/>
          </a:xfrm>
          <a:prstGeom prst="roundRect">
            <a:avLst>
              <a:gd name="adj" fmla="val 17143"/>
            </a:avLst>
          </a:prstGeom>
          <a:solidFill>
            <a:srgbClr val="FBF7EF"/>
          </a:solidFill>
          <a:ln w="12700">
            <a:solidFill>
              <a:srgbClr val="08C44C"/>
            </a:solidFill>
            <a:prstDash val="solid"/>
          </a:ln>
        </p:spPr>
        <p:txBody>
          <a:bodyPr/>
          <a:lstStyle/>
          <a:p>
            <a:endParaRPr lang="es-ES"/>
          </a:p>
        </p:txBody>
      </p:sp>
      <p:sp>
        <p:nvSpPr>
          <p:cNvPr id="17" name="Text 13">
            <a:hlinkClick r:id="rId3"/>
          </p:cNvPr>
          <p:cNvSpPr/>
          <p:nvPr/>
        </p:nvSpPr>
        <p:spPr>
          <a:xfrm>
            <a:off x="5475234" y="5077653"/>
            <a:ext cx="6025197" cy="336067"/>
          </a:xfrm>
          <a:prstGeom prst="rect">
            <a:avLst/>
          </a:prstGeom>
          <a:noFill/>
          <a:ln/>
        </p:spPr>
        <p:txBody>
          <a:bodyPr wrap="square" lIns="0" tIns="0" rIns="0" bIns="0" rtlCol="0" anchor="t">
            <a:noAutofit/>
          </a:bodyPr>
          <a:lstStyle/>
          <a:p>
            <a:pPr marL="0" indent="0" algn="ctr">
              <a:buNone/>
            </a:pPr>
            <a:r>
              <a:rPr lang="en-US" sz="1200" b="1" dirty="0">
                <a:solidFill>
                  <a:srgbClr val="003F33"/>
                </a:solidFill>
                <a:latin typeface="Aptos" pitchFamily="34" charset="0"/>
                <a:ea typeface="Aptos" pitchFamily="34" charset="-122"/>
                <a:cs typeface="Aptos" pitchFamily="34" charset="-120"/>
                <a:hlinkClick r:id="rId4"/>
              </a:rPr>
              <a:t>https://agroalimentarias-andalucia.coop/choice_ganaderia_energia_limpia</a:t>
            </a:r>
            <a:endParaRPr lang="en-US" sz="1200" dirty="0"/>
          </a:p>
        </p:txBody>
      </p:sp>
      <p:sp>
        <p:nvSpPr>
          <p:cNvPr id="33" name="Shape 28"/>
          <p:cNvSpPr/>
          <p:nvPr/>
        </p:nvSpPr>
        <p:spPr>
          <a:xfrm>
            <a:off x="685800" y="6446520"/>
            <a:ext cx="3840480" cy="0"/>
          </a:xfrm>
          <a:prstGeom prst="line">
            <a:avLst/>
          </a:prstGeom>
          <a:noFill/>
          <a:ln w="12700">
            <a:solidFill>
              <a:srgbClr val="7C8315">
                <a:alpha val="65000"/>
              </a:srgbClr>
            </a:solidFill>
            <a:prstDash val="solid"/>
          </a:ln>
        </p:spPr>
        <p:txBody>
          <a:bodyPr/>
          <a:lstStyle/>
          <a:p>
            <a:endParaRPr lang="es-ES"/>
          </a:p>
        </p:txBody>
      </p:sp>
      <p:sp>
        <p:nvSpPr>
          <p:cNvPr id="34" name="Text 29"/>
          <p:cNvSpPr/>
          <p:nvPr/>
        </p:nvSpPr>
        <p:spPr>
          <a:xfrm>
            <a:off x="4617720" y="6355080"/>
            <a:ext cx="3383280" cy="201168"/>
          </a:xfrm>
          <a:prstGeom prst="rect">
            <a:avLst/>
          </a:prstGeom>
          <a:noFill/>
          <a:ln/>
        </p:spPr>
        <p:txBody>
          <a:bodyPr wrap="square" lIns="0" tIns="0" rIns="0" bIns="0" rtlCol="0" anchor="t">
            <a:normAutofit/>
          </a:bodyPr>
          <a:lstStyle/>
          <a:p>
            <a:pPr marL="0" indent="0" algn="ctr">
              <a:buNone/>
            </a:pPr>
            <a:r>
              <a:rPr lang="en-US" sz="1100" b="1" dirty="0">
                <a:solidFill>
                  <a:srgbClr val="003F33"/>
                </a:solidFill>
                <a:latin typeface="Aptos Display" pitchFamily="34" charset="0"/>
                <a:ea typeface="Aptos Display" pitchFamily="34" charset="-122"/>
                <a:cs typeface="Aptos Display" pitchFamily="34" charset="-120"/>
              </a:rPr>
              <a:t>Ganaderías con futuro. Ganaderías más rentables.</a:t>
            </a:r>
            <a:endParaRPr lang="en-US" sz="1100" dirty="0"/>
          </a:p>
        </p:txBody>
      </p:sp>
      <p:sp>
        <p:nvSpPr>
          <p:cNvPr id="35" name="Shape 30"/>
          <p:cNvSpPr/>
          <p:nvPr/>
        </p:nvSpPr>
        <p:spPr>
          <a:xfrm>
            <a:off x="8321040" y="6446520"/>
            <a:ext cx="3017520" cy="0"/>
          </a:xfrm>
          <a:prstGeom prst="line">
            <a:avLst/>
          </a:prstGeom>
          <a:noFill/>
          <a:ln w="12700">
            <a:solidFill>
              <a:srgbClr val="7C8315">
                <a:alpha val="65000"/>
              </a:srgbClr>
            </a:solidFill>
            <a:prstDash val="solid"/>
          </a:ln>
        </p:spPr>
        <p:txBody>
          <a:bodyPr/>
          <a:lstStyle/>
          <a:p>
            <a:endParaRPr lang="es-ES"/>
          </a:p>
        </p:txBody>
      </p:sp>
      <p:pic>
        <p:nvPicPr>
          <p:cNvPr id="5" name="Imagen 4">
            <a:extLst>
              <a:ext uri="{FF2B5EF4-FFF2-40B4-BE49-F238E27FC236}">
                <a16:creationId xmlns:a16="http://schemas.microsoft.com/office/drawing/2014/main" id="{1F9FCA85-E806-6C78-057A-6C5D5C9D9A8C}"/>
              </a:ext>
            </a:extLst>
          </p:cNvPr>
          <p:cNvPicPr>
            <a:picLocks noChangeAspect="1"/>
          </p:cNvPicPr>
          <p:nvPr/>
        </p:nvPicPr>
        <p:blipFill>
          <a:blip r:embed="rId5"/>
          <a:stretch>
            <a:fillRect/>
          </a:stretch>
        </p:blipFill>
        <p:spPr>
          <a:xfrm>
            <a:off x="1623590" y="1396134"/>
            <a:ext cx="3060954" cy="4627442"/>
          </a:xfrm>
          <a:prstGeom prst="rect">
            <a:avLst/>
          </a:prstGeom>
        </p:spPr>
      </p:pic>
      <p:pic>
        <p:nvPicPr>
          <p:cNvPr id="6" name="Imagen 5">
            <a:extLst>
              <a:ext uri="{FF2B5EF4-FFF2-40B4-BE49-F238E27FC236}">
                <a16:creationId xmlns:a16="http://schemas.microsoft.com/office/drawing/2014/main" id="{E816B03B-6DBF-7772-71F5-F917CA2B7F9F}"/>
              </a:ext>
            </a:extLst>
          </p:cNvPr>
          <p:cNvPicPr>
            <a:picLocks noChangeAspect="1"/>
          </p:cNvPicPr>
          <p:nvPr/>
        </p:nvPicPr>
        <p:blipFill>
          <a:blip r:embed="rId6"/>
          <a:stretch>
            <a:fillRect/>
          </a:stretch>
        </p:blipFill>
        <p:spPr>
          <a:xfrm>
            <a:off x="152400" y="258373"/>
            <a:ext cx="841248" cy="841248"/>
          </a:xfrm>
          <a:prstGeom prst="rect">
            <a:avLst/>
          </a:prstGeom>
        </p:spPr>
      </p:pic>
      <p:pic>
        <p:nvPicPr>
          <p:cNvPr id="7" name="Picture 2" descr="Inicio - LOGICEB - Grupo Operativo Regional">
            <a:extLst>
              <a:ext uri="{FF2B5EF4-FFF2-40B4-BE49-F238E27FC236}">
                <a16:creationId xmlns:a16="http://schemas.microsoft.com/office/drawing/2014/main" id="{19A5A089-9795-E5E1-E6C5-15DEA2E3D43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815673" y="198692"/>
            <a:ext cx="1045771" cy="100550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7F2E8"/>
        </a:solidFill>
        <a:effectLst/>
      </p:bgPr>
    </p:bg>
    <p:spTree>
      <p:nvGrpSpPr>
        <p:cNvPr id="1" name=""/>
        <p:cNvGrpSpPr/>
        <p:nvPr/>
      </p:nvGrpSpPr>
      <p:grpSpPr>
        <a:xfrm>
          <a:off x="0" y="0"/>
          <a:ext cx="0" cy="0"/>
          <a:chOff x="0" y="0"/>
          <a:chExt cx="0" cy="0"/>
        </a:xfrm>
      </p:grpSpPr>
      <p:sp>
        <p:nvSpPr>
          <p:cNvPr id="3" name="Text 0"/>
          <p:cNvSpPr/>
          <p:nvPr/>
        </p:nvSpPr>
        <p:spPr>
          <a:xfrm>
            <a:off x="1340785" y="503996"/>
            <a:ext cx="5989320" cy="384048"/>
          </a:xfrm>
          <a:prstGeom prst="rect">
            <a:avLst/>
          </a:prstGeom>
          <a:noFill/>
          <a:ln/>
        </p:spPr>
        <p:txBody>
          <a:bodyPr wrap="square" lIns="0" tIns="0" rIns="0" bIns="0" rtlCol="0" anchor="t">
            <a:normAutofit lnSpcReduction="10000"/>
          </a:bodyPr>
          <a:lstStyle/>
          <a:p>
            <a:pPr marL="0" indent="0" algn="l">
              <a:buNone/>
            </a:pPr>
            <a:r>
              <a:rPr lang="en-US" sz="2700" b="1" dirty="0">
                <a:solidFill>
                  <a:srgbClr val="003F33"/>
                </a:solidFill>
                <a:latin typeface="Aptos Display" pitchFamily="34" charset="0"/>
                <a:ea typeface="Aptos Display" pitchFamily="34" charset="-122"/>
                <a:cs typeface="Aptos Display" pitchFamily="34" charset="-120"/>
              </a:rPr>
              <a:t>FORMULARIO</a:t>
            </a:r>
            <a:endParaRPr lang="en-US" sz="2700" dirty="0"/>
          </a:p>
        </p:txBody>
      </p:sp>
      <p:sp>
        <p:nvSpPr>
          <p:cNvPr id="9" name="Text 5"/>
          <p:cNvSpPr/>
          <p:nvPr/>
        </p:nvSpPr>
        <p:spPr>
          <a:xfrm>
            <a:off x="6812983" y="1699412"/>
            <a:ext cx="4663440" cy="475488"/>
          </a:xfrm>
          <a:prstGeom prst="rect">
            <a:avLst/>
          </a:prstGeom>
          <a:noFill/>
          <a:ln/>
        </p:spPr>
        <p:txBody>
          <a:bodyPr wrap="square" lIns="0" tIns="0" rIns="0" bIns="0" rtlCol="0" anchor="t">
            <a:normAutofit fontScale="77500" lnSpcReduction="20000"/>
          </a:bodyPr>
          <a:lstStyle/>
          <a:p>
            <a:pPr marL="0" indent="0" algn="l">
              <a:buNone/>
            </a:pPr>
            <a:r>
              <a:rPr lang="en-US" sz="3600" b="1" dirty="0">
                <a:solidFill>
                  <a:srgbClr val="003F33"/>
                </a:solidFill>
                <a:latin typeface="Aptos Display" pitchFamily="34" charset="0"/>
                <a:ea typeface="Aptos Display" pitchFamily="34" charset="-122"/>
                <a:cs typeface="Aptos Display" pitchFamily="34" charset="-120"/>
              </a:rPr>
              <a:t>¡TU OPINIÓN ES IMPORTANTE!</a:t>
            </a:r>
            <a:endParaRPr lang="en-US" sz="3600" dirty="0"/>
          </a:p>
        </p:txBody>
      </p:sp>
      <p:sp>
        <p:nvSpPr>
          <p:cNvPr id="10" name="Text 6"/>
          <p:cNvSpPr/>
          <p:nvPr/>
        </p:nvSpPr>
        <p:spPr>
          <a:xfrm>
            <a:off x="6840415" y="2293772"/>
            <a:ext cx="5166360" cy="502920"/>
          </a:xfrm>
          <a:prstGeom prst="rect">
            <a:avLst/>
          </a:prstGeom>
          <a:noFill/>
          <a:ln/>
        </p:spPr>
        <p:txBody>
          <a:bodyPr wrap="square" lIns="254" tIns="254" rIns="254" bIns="254" rtlCol="0" anchor="t">
            <a:normAutofit fontScale="85000" lnSpcReduction="10000"/>
          </a:bodyPr>
          <a:lstStyle/>
          <a:p>
            <a:pPr marL="0" indent="0" algn="l">
              <a:buNone/>
            </a:pPr>
            <a:r>
              <a:rPr lang="en-US" sz="1500" dirty="0">
                <a:solidFill>
                  <a:srgbClr val="071F1A"/>
                </a:solidFill>
                <a:latin typeface="Aptos" pitchFamily="34" charset="0"/>
              </a:rPr>
              <a:t>Comparte tu </a:t>
            </a:r>
            <a:r>
              <a:rPr lang="en-US" sz="1500" dirty="0" err="1">
                <a:solidFill>
                  <a:srgbClr val="071F1A"/>
                </a:solidFill>
                <a:latin typeface="Aptos" pitchFamily="34" charset="0"/>
              </a:rPr>
              <a:t>valoración</a:t>
            </a:r>
            <a:r>
              <a:rPr lang="en-US" sz="1500" dirty="0">
                <a:solidFill>
                  <a:srgbClr val="071F1A"/>
                </a:solidFill>
                <a:latin typeface="Aptos" pitchFamily="34" charset="0"/>
              </a:rPr>
              <a:t> y ayúdanos a seguir impulsando una ganadería más sostenible, rentable y alineada con el futuro del sector.</a:t>
            </a:r>
            <a:endParaRPr lang="en-US" sz="1500" dirty="0"/>
          </a:p>
        </p:txBody>
      </p:sp>
      <p:sp>
        <p:nvSpPr>
          <p:cNvPr id="14" name="Shape 10"/>
          <p:cNvSpPr/>
          <p:nvPr/>
        </p:nvSpPr>
        <p:spPr>
          <a:xfrm>
            <a:off x="7543800" y="3021675"/>
            <a:ext cx="3063240" cy="640080"/>
          </a:xfrm>
          <a:prstGeom prst="roundRect">
            <a:avLst>
              <a:gd name="adj" fmla="val 17143"/>
            </a:avLst>
          </a:prstGeom>
          <a:solidFill>
            <a:srgbClr val="08C44C"/>
          </a:solidFill>
          <a:ln w="12700">
            <a:solidFill>
              <a:srgbClr val="08C44C">
                <a:alpha val="0"/>
              </a:srgbClr>
            </a:solidFill>
            <a:prstDash val="solid"/>
          </a:ln>
        </p:spPr>
        <p:txBody>
          <a:bodyPr/>
          <a:lstStyle/>
          <a:p>
            <a:endParaRPr lang="es-ES"/>
          </a:p>
        </p:txBody>
      </p:sp>
      <p:sp>
        <p:nvSpPr>
          <p:cNvPr id="15" name="Text 11"/>
          <p:cNvSpPr/>
          <p:nvPr/>
        </p:nvSpPr>
        <p:spPr>
          <a:xfrm>
            <a:off x="7899400" y="3248321"/>
            <a:ext cx="2148840" cy="164592"/>
          </a:xfrm>
          <a:prstGeom prst="rect">
            <a:avLst/>
          </a:prstGeom>
          <a:noFill/>
          <a:ln/>
        </p:spPr>
        <p:txBody>
          <a:bodyPr wrap="square" lIns="0" tIns="0" rIns="0" bIns="0" rtlCol="0" anchor="t">
            <a:normAutofit fontScale="92500" lnSpcReduction="20000"/>
          </a:bodyPr>
          <a:lstStyle/>
          <a:p>
            <a:pPr marL="0" indent="0" algn="ctr">
              <a:buNone/>
            </a:pPr>
            <a:r>
              <a:rPr lang="en-US" sz="1300" b="1" dirty="0">
                <a:solidFill>
                  <a:srgbClr val="003F33"/>
                </a:solidFill>
                <a:latin typeface="Aptos Display" pitchFamily="34" charset="0"/>
                <a:ea typeface="Aptos Display" pitchFamily="34" charset="-122"/>
                <a:cs typeface="Aptos Display" pitchFamily="34" charset="-120"/>
                <a:hlinkClick r:id="rId3"/>
              </a:rPr>
              <a:t>ABRIR FORMULARIO</a:t>
            </a:r>
            <a:endParaRPr lang="en-US" sz="1300" dirty="0"/>
          </a:p>
        </p:txBody>
      </p:sp>
      <p:sp>
        <p:nvSpPr>
          <p:cNvPr id="20" name="Shape 16"/>
          <p:cNvSpPr/>
          <p:nvPr/>
        </p:nvSpPr>
        <p:spPr>
          <a:xfrm>
            <a:off x="685800" y="6446520"/>
            <a:ext cx="3840480" cy="0"/>
          </a:xfrm>
          <a:prstGeom prst="line">
            <a:avLst/>
          </a:prstGeom>
          <a:noFill/>
          <a:ln w="12700">
            <a:solidFill>
              <a:srgbClr val="7C8315">
                <a:alpha val="65000"/>
              </a:srgbClr>
            </a:solidFill>
            <a:prstDash val="solid"/>
          </a:ln>
        </p:spPr>
        <p:txBody>
          <a:bodyPr/>
          <a:lstStyle/>
          <a:p>
            <a:endParaRPr lang="es-ES"/>
          </a:p>
        </p:txBody>
      </p:sp>
      <p:sp>
        <p:nvSpPr>
          <p:cNvPr id="21" name="Text 17"/>
          <p:cNvSpPr/>
          <p:nvPr/>
        </p:nvSpPr>
        <p:spPr>
          <a:xfrm>
            <a:off x="4617720" y="6355080"/>
            <a:ext cx="3383280" cy="201168"/>
          </a:xfrm>
          <a:prstGeom prst="rect">
            <a:avLst/>
          </a:prstGeom>
          <a:noFill/>
          <a:ln/>
        </p:spPr>
        <p:txBody>
          <a:bodyPr wrap="square" lIns="0" tIns="0" rIns="0" bIns="0" rtlCol="0" anchor="t">
            <a:normAutofit/>
          </a:bodyPr>
          <a:lstStyle/>
          <a:p>
            <a:pPr marL="0" indent="0" algn="ctr">
              <a:buNone/>
            </a:pPr>
            <a:r>
              <a:rPr lang="en-US" sz="1100" b="1" dirty="0">
                <a:solidFill>
                  <a:srgbClr val="003F33"/>
                </a:solidFill>
                <a:latin typeface="Aptos Display" pitchFamily="34" charset="0"/>
                <a:ea typeface="Aptos Display" pitchFamily="34" charset="-122"/>
                <a:cs typeface="Aptos Display" pitchFamily="34" charset="-120"/>
              </a:rPr>
              <a:t>Ganaderías con futuro. Ganaderías más rentables.</a:t>
            </a:r>
            <a:endParaRPr lang="en-US" sz="1100" dirty="0"/>
          </a:p>
        </p:txBody>
      </p:sp>
      <p:sp>
        <p:nvSpPr>
          <p:cNvPr id="22" name="Shape 18"/>
          <p:cNvSpPr/>
          <p:nvPr/>
        </p:nvSpPr>
        <p:spPr>
          <a:xfrm>
            <a:off x="8321040" y="6446520"/>
            <a:ext cx="3017520" cy="0"/>
          </a:xfrm>
          <a:prstGeom prst="line">
            <a:avLst/>
          </a:prstGeom>
          <a:noFill/>
          <a:ln w="12700">
            <a:solidFill>
              <a:srgbClr val="7C8315">
                <a:alpha val="65000"/>
              </a:srgbClr>
            </a:solidFill>
            <a:prstDash val="solid"/>
          </a:ln>
        </p:spPr>
        <p:txBody>
          <a:bodyPr/>
          <a:lstStyle/>
          <a:p>
            <a:endParaRPr lang="es-ES"/>
          </a:p>
        </p:txBody>
      </p:sp>
      <p:pic>
        <p:nvPicPr>
          <p:cNvPr id="5" name="Imagen 4">
            <a:extLst>
              <a:ext uri="{FF2B5EF4-FFF2-40B4-BE49-F238E27FC236}">
                <a16:creationId xmlns:a16="http://schemas.microsoft.com/office/drawing/2014/main" id="{284525D8-135D-B3AE-0488-2B647CC3AFBD}"/>
              </a:ext>
            </a:extLst>
          </p:cNvPr>
          <p:cNvPicPr>
            <a:picLocks noChangeAspect="1"/>
          </p:cNvPicPr>
          <p:nvPr/>
        </p:nvPicPr>
        <p:blipFill>
          <a:blip r:embed="rId4"/>
          <a:stretch>
            <a:fillRect/>
          </a:stretch>
        </p:blipFill>
        <p:spPr>
          <a:xfrm>
            <a:off x="685800" y="1585132"/>
            <a:ext cx="5700834" cy="3208424"/>
          </a:xfrm>
          <a:prstGeom prst="rect">
            <a:avLst/>
          </a:prstGeom>
        </p:spPr>
      </p:pic>
      <p:pic>
        <p:nvPicPr>
          <p:cNvPr id="6" name="Imagen 5">
            <a:extLst>
              <a:ext uri="{FF2B5EF4-FFF2-40B4-BE49-F238E27FC236}">
                <a16:creationId xmlns:a16="http://schemas.microsoft.com/office/drawing/2014/main" id="{1ACCE5B7-19F2-F493-1BF7-343DDABC99B3}"/>
              </a:ext>
            </a:extLst>
          </p:cNvPr>
          <p:cNvPicPr>
            <a:picLocks noChangeAspect="1"/>
          </p:cNvPicPr>
          <p:nvPr/>
        </p:nvPicPr>
        <p:blipFill>
          <a:blip r:embed="rId5"/>
          <a:stretch>
            <a:fillRect/>
          </a:stretch>
        </p:blipFill>
        <p:spPr>
          <a:xfrm>
            <a:off x="389466" y="275396"/>
            <a:ext cx="841248" cy="841248"/>
          </a:xfrm>
          <a:prstGeom prst="rect">
            <a:avLst/>
          </a:prstGeom>
        </p:spPr>
      </p:pic>
      <p:pic>
        <p:nvPicPr>
          <p:cNvPr id="4" name="Picture 2" descr="Inicio - LOGICEB - Grupo Operativo Regional">
            <a:extLst>
              <a:ext uri="{FF2B5EF4-FFF2-40B4-BE49-F238E27FC236}">
                <a16:creationId xmlns:a16="http://schemas.microsoft.com/office/drawing/2014/main" id="{971546FD-11C6-7F6E-95A0-8CF48201CB1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815673" y="198692"/>
            <a:ext cx="1045771" cy="100550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Rectangle 23">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2D62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5">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en 2">
            <a:extLst>
              <a:ext uri="{FF2B5EF4-FFF2-40B4-BE49-F238E27FC236}">
                <a16:creationId xmlns:a16="http://schemas.microsoft.com/office/drawing/2014/main" id="{725E43CD-74A3-79AB-68F9-E7543E028526}"/>
              </a:ext>
            </a:extLst>
          </p:cNvPr>
          <p:cNvPicPr>
            <a:picLocks noChangeAspect="1"/>
          </p:cNvPicPr>
          <p:nvPr/>
        </p:nvPicPr>
        <p:blipFill>
          <a:blip r:embed="rId3"/>
          <a:stretch>
            <a:fillRect/>
          </a:stretch>
        </p:blipFill>
        <p:spPr>
          <a:xfrm>
            <a:off x="545042" y="559952"/>
            <a:ext cx="7582953" cy="4265411"/>
          </a:xfrm>
          <a:prstGeom prst="rect">
            <a:avLst/>
          </a:prstGeom>
        </p:spPr>
      </p:pic>
      <p:sp>
        <p:nvSpPr>
          <p:cNvPr id="19" name="Shape 14"/>
          <p:cNvSpPr/>
          <p:nvPr/>
        </p:nvSpPr>
        <p:spPr>
          <a:xfrm>
            <a:off x="0" y="6263640"/>
            <a:ext cx="12191695" cy="594360"/>
          </a:xfrm>
          <a:prstGeom prst="rect">
            <a:avLst/>
          </a:prstGeom>
          <a:solidFill>
            <a:srgbClr val="003F33"/>
          </a:solidFill>
          <a:ln w="12700">
            <a:solidFill>
              <a:srgbClr val="003F33">
                <a:alpha val="0"/>
              </a:srgbClr>
            </a:solidFill>
            <a:prstDash val="solid"/>
          </a:ln>
        </p:spPr>
        <p:txBody>
          <a:bodyPr/>
          <a:lstStyle/>
          <a:p>
            <a:r>
              <a:rPr lang="en-US" b="1" dirty="0">
                <a:solidFill>
                  <a:srgbClr val="08C44C"/>
                </a:solidFill>
                <a:latin typeface="Aptos Display" pitchFamily="34" charset="0"/>
                <a:ea typeface="Aptos Display" pitchFamily="34" charset="-122"/>
                <a:cs typeface="Aptos Display" pitchFamily="34" charset="-120"/>
              </a:rPr>
              <a:t>GRACIAS POR VUESTRA ASISTENCIA…</a:t>
            </a:r>
            <a:endParaRPr lang="en-US" dirty="0"/>
          </a:p>
        </p:txBody>
      </p:sp>
      <p:sp>
        <p:nvSpPr>
          <p:cNvPr id="5" name="Text 16">
            <a:extLst>
              <a:ext uri="{FF2B5EF4-FFF2-40B4-BE49-F238E27FC236}">
                <a16:creationId xmlns:a16="http://schemas.microsoft.com/office/drawing/2014/main" id="{7FA604DF-3EE8-A073-AEC5-8459ED95DAEE}"/>
              </a:ext>
            </a:extLst>
          </p:cNvPr>
          <p:cNvSpPr/>
          <p:nvPr/>
        </p:nvSpPr>
        <p:spPr>
          <a:xfrm>
            <a:off x="9428988" y="6446520"/>
            <a:ext cx="2286000" cy="164592"/>
          </a:xfrm>
          <a:prstGeom prst="rect">
            <a:avLst/>
          </a:prstGeom>
          <a:noFill/>
          <a:ln/>
        </p:spPr>
        <p:txBody>
          <a:bodyPr wrap="square" lIns="0" tIns="0" rIns="0" bIns="0" rtlCol="0" anchor="t">
            <a:noAutofit/>
          </a:bodyPr>
          <a:lstStyle/>
          <a:p>
            <a:pPr marL="0" indent="0" algn="r">
              <a:buNone/>
            </a:pPr>
            <a:r>
              <a:rPr lang="en-US" sz="1600" dirty="0">
                <a:solidFill>
                  <a:srgbClr val="DDE7D4"/>
                </a:solidFill>
                <a:latin typeface="Aptos" pitchFamily="34" charset="0"/>
                <a:ea typeface="Aptos" pitchFamily="34" charset="-122"/>
                <a:cs typeface="Aptos" pitchFamily="34" charset="-120"/>
              </a:rPr>
              <a:t>16/09/2026</a:t>
            </a:r>
            <a:endParaRPr lang="en-US" sz="1600" dirty="0"/>
          </a:p>
        </p:txBody>
      </p:sp>
      <p:pic>
        <p:nvPicPr>
          <p:cNvPr id="8" name="Imagen 7">
            <a:extLst>
              <a:ext uri="{FF2B5EF4-FFF2-40B4-BE49-F238E27FC236}">
                <a16:creationId xmlns:a16="http://schemas.microsoft.com/office/drawing/2014/main" id="{D4D68D65-1C00-3591-BA54-20C24D16AF81}"/>
              </a:ext>
            </a:extLst>
          </p:cNvPr>
          <p:cNvPicPr>
            <a:picLocks noChangeAspect="1"/>
          </p:cNvPicPr>
          <p:nvPr/>
        </p:nvPicPr>
        <p:blipFill>
          <a:blip r:embed="rId4"/>
          <a:stretch>
            <a:fillRect/>
          </a:stretch>
        </p:blipFill>
        <p:spPr>
          <a:xfrm>
            <a:off x="10311712" y="5139267"/>
            <a:ext cx="1068656" cy="1082749"/>
          </a:xfrm>
          <a:prstGeom prst="rect">
            <a:avLst/>
          </a:prstGeom>
        </p:spPr>
      </p:pic>
      <p:pic>
        <p:nvPicPr>
          <p:cNvPr id="12" name="Imagen 11">
            <a:extLst>
              <a:ext uri="{FF2B5EF4-FFF2-40B4-BE49-F238E27FC236}">
                <a16:creationId xmlns:a16="http://schemas.microsoft.com/office/drawing/2014/main" id="{620B2322-0628-D8E3-DBCD-0E8458D511E5}"/>
              </a:ext>
            </a:extLst>
          </p:cNvPr>
          <p:cNvPicPr>
            <a:picLocks noChangeAspect="1"/>
          </p:cNvPicPr>
          <p:nvPr/>
        </p:nvPicPr>
        <p:blipFill>
          <a:blip r:embed="rId5"/>
          <a:stretch>
            <a:fillRect/>
          </a:stretch>
        </p:blipFill>
        <p:spPr>
          <a:xfrm>
            <a:off x="7955541" y="5264040"/>
            <a:ext cx="2021551" cy="833202"/>
          </a:xfrm>
          <a:prstGeom prst="rect">
            <a:avLst/>
          </a:prstGeom>
        </p:spPr>
      </p:pic>
      <p:pic>
        <p:nvPicPr>
          <p:cNvPr id="14" name="Imagen 13">
            <a:extLst>
              <a:ext uri="{FF2B5EF4-FFF2-40B4-BE49-F238E27FC236}">
                <a16:creationId xmlns:a16="http://schemas.microsoft.com/office/drawing/2014/main" id="{79F05F09-ED75-5720-85AD-41E510D9239E}"/>
              </a:ext>
            </a:extLst>
          </p:cNvPr>
          <p:cNvPicPr>
            <a:picLocks noChangeAspect="1"/>
          </p:cNvPicPr>
          <p:nvPr/>
        </p:nvPicPr>
        <p:blipFill>
          <a:blip r:embed="rId6"/>
          <a:stretch>
            <a:fillRect/>
          </a:stretch>
        </p:blipFill>
        <p:spPr>
          <a:xfrm>
            <a:off x="643467" y="5344027"/>
            <a:ext cx="2861575" cy="673228"/>
          </a:xfrm>
          <a:prstGeom prst="rect">
            <a:avLst/>
          </a:prstGeom>
        </p:spPr>
      </p:pic>
      <p:pic>
        <p:nvPicPr>
          <p:cNvPr id="6" name="Imagen 5">
            <a:extLst>
              <a:ext uri="{FF2B5EF4-FFF2-40B4-BE49-F238E27FC236}">
                <a16:creationId xmlns:a16="http://schemas.microsoft.com/office/drawing/2014/main" id="{675A58D5-28AC-6517-8885-105A8A71E767}"/>
              </a:ext>
            </a:extLst>
          </p:cNvPr>
          <p:cNvPicPr>
            <a:picLocks noChangeAspect="1"/>
          </p:cNvPicPr>
          <p:nvPr/>
        </p:nvPicPr>
        <p:blipFill>
          <a:blip r:embed="rId7"/>
          <a:srcRect b="9666"/>
          <a:stretch>
            <a:fillRect/>
          </a:stretch>
        </p:blipFill>
        <p:spPr>
          <a:xfrm>
            <a:off x="8212664" y="550647"/>
            <a:ext cx="3364267" cy="4556357"/>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273</TotalTime>
  <Words>606</Words>
  <Application>Microsoft Office PowerPoint</Application>
  <PresentationFormat>Panorámica</PresentationFormat>
  <Paragraphs>45</Paragraphs>
  <Slides>6</Slides>
  <Notes>5</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6</vt:i4>
      </vt:variant>
    </vt:vector>
  </HeadingPairs>
  <TitlesOfParts>
    <vt:vector size="11" baseType="lpstr">
      <vt:lpstr>Aptos</vt:lpstr>
      <vt:lpstr>Aptos Display</vt:lpstr>
      <vt:lpstr>Arial</vt:lpstr>
      <vt:lpstr>Helvetica Neue Medium</vt:lpstr>
      <vt:lpstr>Office Theme</vt:lpstr>
      <vt:lpstr>Ganaderías con Futuro, Ganaderías más rentables  CHOICE: Vías de mitigación del cambio climático en la cadena alimentaria</vt:lpstr>
      <vt:lpstr>Presentación de PowerPoint</vt:lpstr>
      <vt:lpstr>Presentación de PowerPoint</vt:lpstr>
      <vt:lpstr>Presentación de PowerPoint</vt:lpstr>
      <vt:lpstr>Presentación de PowerPoint</vt:lpstr>
      <vt:lpstr>Presentación de PowerPoint</vt:lpstr>
    </vt:vector>
  </TitlesOfParts>
  <Company>Cooperativas Agro-alimentarias Andalucía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Plantilla PowerPoint - 3 prácticas de éxito</dc:title>
  <dc:subject>Plantilla de presentación para vídeos y formulario</dc:subject>
  <dc:creator>OpenAI</dc:creator>
  <cp:lastModifiedBy>Obdulia Parra</cp:lastModifiedBy>
  <cp:revision>12</cp:revision>
  <dcterms:created xsi:type="dcterms:W3CDTF">2026-06-23T11:00:59Z</dcterms:created>
  <dcterms:modified xsi:type="dcterms:W3CDTF">2026-09-24T15:00:28Z</dcterms:modified>
</cp:coreProperties>
</file>