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673" r:id="rId5"/>
  </p:sldMasterIdLst>
  <p:notesMasterIdLst>
    <p:notesMasterId r:id="rId17"/>
  </p:notesMasterIdLst>
  <p:handoutMasterIdLst>
    <p:handoutMasterId r:id="rId18"/>
  </p:handoutMasterIdLst>
  <p:sldIdLst>
    <p:sldId id="256" r:id="rId6"/>
    <p:sldId id="284" r:id="rId7"/>
    <p:sldId id="278" r:id="rId8"/>
    <p:sldId id="294" r:id="rId9"/>
    <p:sldId id="265" r:id="rId10"/>
    <p:sldId id="288" r:id="rId11"/>
    <p:sldId id="295" r:id="rId12"/>
    <p:sldId id="293" r:id="rId13"/>
    <p:sldId id="258" r:id="rId14"/>
    <p:sldId id="326" r:id="rId15"/>
    <p:sldId id="328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5A3"/>
    <a:srgbClr val="00579C"/>
    <a:srgbClr val="005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4" autoAdjust="0"/>
    <p:restoredTop sz="95033" autoAdjust="0"/>
  </p:normalViewPr>
  <p:slideViewPr>
    <p:cSldViewPr snapToGrid="0" snapToObjects="1">
      <p:cViewPr>
        <p:scale>
          <a:sx n="75" d="100"/>
          <a:sy n="75" d="100"/>
        </p:scale>
        <p:origin x="1181" y="12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5" d="100"/>
          <a:sy n="105" d="100"/>
        </p:scale>
        <p:origin x="439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8CE3CE-7885-5440-B7D2-D1C38EEABC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F54EA1-D6B4-7C47-AF7F-6ED3655198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2D56F-4014-E440-B414-1949875DC54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EAEB30-D659-F04F-8BCA-7E5755820E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860766-B385-064C-89E0-D696CB68EF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C23E2-02F7-644F-99F5-08AC3BA5E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67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C332E-8893-FE4E-9A25-93BB30EFA0D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17A1DD-B70C-B048-99CA-ED8542287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07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Flow of the Conversation:</a:t>
            </a:r>
          </a:p>
          <a:p>
            <a:pPr marL="228600" indent="-228600">
              <a:buAutoNum type="arabicParenR"/>
            </a:pPr>
            <a:r>
              <a:rPr lang="en-US" dirty="0"/>
              <a:t>Why Interactive Simulators</a:t>
            </a:r>
          </a:p>
          <a:p>
            <a:pPr marL="228600" indent="-228600">
              <a:buAutoNum type="arabicParenR"/>
            </a:pPr>
            <a:r>
              <a:rPr lang="en-US" dirty="0"/>
              <a:t>What is FeliXSim? Model + Interface</a:t>
            </a:r>
          </a:p>
          <a:p>
            <a:pPr marL="228600" indent="-228600">
              <a:buAutoNum type="arabicParenR"/>
            </a:pPr>
            <a:r>
              <a:rPr lang="en-US" dirty="0"/>
              <a:t>Presentation of Tool</a:t>
            </a:r>
          </a:p>
          <a:p>
            <a:pPr marL="228600" indent="-228600">
              <a:buAutoNum type="arabicParenR"/>
            </a:pPr>
            <a:r>
              <a:rPr lang="en-US" dirty="0"/>
              <a:t>Discussions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7A1DD-B70C-B048-99CA-ED85422872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73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A99C0-A69A-5475-0CB1-4546DD1CF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E19742-DA9C-32EC-C1E3-8BC411DA6D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65E971-B493-BDAD-C58D-ABEC0B7FA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74B53-5F78-81D5-24FA-14BF771501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7A1DD-B70C-B048-99CA-ED85422872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75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7B6D0-2961-2606-60BC-B44128845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3BB8B9-2855-B4C0-4D06-322FA6A499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089431-2531-7D9C-AE0F-B4F747545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Important because of changing climate discourse.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B4E5C-16AC-5856-54EF-0D577C0DC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7A1DD-B70C-B048-99CA-ED85422872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13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dirty="0"/>
              <a:t>Presentation – Framing of Scenarios, Trade-offs, Deeper Exploration.</a:t>
            </a:r>
          </a:p>
          <a:p>
            <a:pPr marL="228600" indent="-228600">
              <a:buAutoNum type="arabicParenR"/>
            </a:pPr>
            <a:r>
              <a:rPr lang="en-US" dirty="0"/>
              <a:t>Key Features – Individual, self-guided; Collective,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7A1DD-B70C-B048-99CA-ED85422872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888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7CF60-954A-1772-0FA1-B1D9F1A30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124777-EF71-8553-8530-7C0357675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84928E-CEF4-9159-E0DF-6EE67702EC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Important because of changing climate discourse.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3203A-8177-DDE1-88DF-6EA1CA5EC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17A1DD-B70C-B048-99CA-ED85422872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2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5.emf"/><Relationship Id="rId7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purple background with circles and dots&#10;&#10;Description automatically generated">
            <a:extLst>
              <a:ext uri="{FF2B5EF4-FFF2-40B4-BE49-F238E27FC236}">
                <a16:creationId xmlns:a16="http://schemas.microsoft.com/office/drawing/2014/main" id="{0CFAD488-B35B-46DF-170F-8B2CAB34E9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0EAC21-63AD-76C5-B458-42DF918D73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5313" y="531551"/>
            <a:ext cx="2662678" cy="7436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712" y="2255548"/>
            <a:ext cx="9659112" cy="125441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712" y="3712465"/>
            <a:ext cx="8196072" cy="1029657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lang="en-US" sz="2400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489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8033" y="987427"/>
            <a:ext cx="6949439" cy="4873625"/>
          </a:xfrm>
        </p:spPr>
        <p:txBody>
          <a:bodyPr/>
          <a:lstStyle>
            <a:lvl1pPr>
              <a:defRPr sz="2400"/>
            </a:lvl1pPr>
            <a:lvl2pPr>
              <a:defRPr sz="2000" b="0">
                <a:solidFill>
                  <a:schemeClr val="tx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0FED4CC-B694-4F4C-8AC8-7D4040DFB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B4412EC-2A2F-F34F-AFA3-D552E85C9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4904" y="2194560"/>
            <a:ext cx="3932237" cy="367442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4C3DC-0931-ED45-859D-7DC2E02D58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E3CEEAF4-4B04-7F42-81A2-3D6474988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89A40C2-EB4C-F849-86CB-ACD53C9F5BD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5600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06113" y="987427"/>
            <a:ext cx="7485887" cy="4873625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95EF8D4-5B50-564A-8E71-ACB42B8E1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4904" y="2194560"/>
            <a:ext cx="3932237" cy="367442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258DE6F-BC6E-364C-91D6-6B9C603C2F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49228810-255C-0747-AA61-5D5198D3E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9AD2DE6-E43E-6044-9983-6D2115FA619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2606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65127"/>
            <a:ext cx="1098804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4BCE835-694B-EC4D-AD29-A3BF23C073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A58B064A-C26D-E948-B1F9-58944195EE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2031FA7-02D1-0645-9048-0AAD35E904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847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623777"/>
            <a:ext cx="2628900" cy="5553186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0FA3B52-24C6-BC49-B1FB-EF1DE3CE39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A7668D43-9CA0-B748-8221-4760796346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57BDEB2-5457-E84E-8E88-F426D3C10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743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in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purple background with circles and dots&#10;&#10;Description automatically generated">
            <a:extLst>
              <a:ext uri="{FF2B5EF4-FFF2-40B4-BE49-F238E27FC236}">
                <a16:creationId xmlns:a16="http://schemas.microsoft.com/office/drawing/2014/main" id="{94C4CA7B-BA72-E386-7FBC-19B1EC5416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66980C-C913-5E12-6241-DDEDFA3F45E9}"/>
              </a:ext>
            </a:extLst>
          </p:cNvPr>
          <p:cNvSpPr txBox="1"/>
          <p:nvPr userDrawn="1"/>
        </p:nvSpPr>
        <p:spPr>
          <a:xfrm>
            <a:off x="625313" y="4393914"/>
            <a:ext cx="6823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International Institute for Applied Systems Analysis (IIASA) </a:t>
            </a:r>
            <a:br>
              <a:rPr lang="en-GB" sz="1400" b="1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GB" sz="1400" dirty="0" err="1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Schlossplatz</a:t>
            </a:r>
            <a:r>
              <a:rPr lang="en-GB" sz="14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 1, A‑2361 </a:t>
            </a:r>
            <a:r>
              <a:rPr lang="en-GB" sz="1400" dirty="0" err="1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Laxenburg</a:t>
            </a:r>
            <a:r>
              <a:rPr lang="en-GB" sz="1400" dirty="0">
                <a:solidFill>
                  <a:schemeClr val="bg1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, Austria</a:t>
            </a:r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A25F503F-4721-C310-186B-90EBB60E1CB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81101936"/>
              </p:ext>
            </p:extLst>
          </p:nvPr>
        </p:nvGraphicFramePr>
        <p:xfrm>
          <a:off x="625313" y="5074276"/>
          <a:ext cx="4536996" cy="132058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70110">
                  <a:extLst>
                    <a:ext uri="{9D8B030D-6E8A-4147-A177-3AD203B41FA5}">
                      <a16:colId xmlns:a16="http://schemas.microsoft.com/office/drawing/2014/main" val="1764525320"/>
                    </a:ext>
                  </a:extLst>
                </a:gridCol>
                <a:gridCol w="1439019">
                  <a:extLst>
                    <a:ext uri="{9D8B030D-6E8A-4147-A177-3AD203B41FA5}">
                      <a16:colId xmlns:a16="http://schemas.microsoft.com/office/drawing/2014/main" val="2052431680"/>
                    </a:ext>
                  </a:extLst>
                </a:gridCol>
                <a:gridCol w="415636">
                  <a:extLst>
                    <a:ext uri="{9D8B030D-6E8A-4147-A177-3AD203B41FA5}">
                      <a16:colId xmlns:a16="http://schemas.microsoft.com/office/drawing/2014/main" val="1376892571"/>
                    </a:ext>
                  </a:extLst>
                </a:gridCol>
                <a:gridCol w="2312231">
                  <a:extLst>
                    <a:ext uri="{9D8B030D-6E8A-4147-A177-3AD203B41FA5}">
                      <a16:colId xmlns:a16="http://schemas.microsoft.com/office/drawing/2014/main" val="3904172649"/>
                    </a:ext>
                  </a:extLst>
                </a:gridCol>
              </a:tblGrid>
              <a:tr h="330146">
                <a:tc>
                  <a:txBody>
                    <a:bodyPr/>
                    <a:lstStyle/>
                    <a:p>
                      <a:endParaRPr lang="en-AT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 err="1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iiasa.ac.at</a:t>
                      </a:r>
                      <a:endParaRPr lang="en-GB" sz="900" b="0" dirty="0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AT" sz="900" b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@</a:t>
                      </a:r>
                      <a:r>
                        <a:rPr lang="en-GB" sz="900" b="0" dirty="0" err="1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IIASAVienna</a:t>
                      </a:r>
                      <a:endParaRPr lang="en-GB" sz="900" b="0" dirty="0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377140"/>
                  </a:ext>
                </a:extLst>
              </a:tr>
              <a:tr h="330146">
                <a:tc>
                  <a:txBody>
                    <a:bodyPr/>
                    <a:lstStyle/>
                    <a:p>
                      <a:endParaRPr lang="en-AT" sz="10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 err="1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iiasa.ac.at</a:t>
                      </a:r>
                      <a:r>
                        <a:rPr lang="en-GB" sz="900" b="0" dirty="0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/contact</a:t>
                      </a: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AT" sz="900" b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@</a:t>
                      </a:r>
                      <a:r>
                        <a:rPr lang="en-GB" sz="900" b="0" dirty="0" err="1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IIASALive</a:t>
                      </a:r>
                      <a:endParaRPr lang="en-GB" sz="900" b="0" dirty="0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0741090"/>
                  </a:ext>
                </a:extLst>
              </a:tr>
              <a:tr h="330146">
                <a:tc>
                  <a:txBody>
                    <a:bodyPr/>
                    <a:lstStyle/>
                    <a:p>
                      <a:endParaRPr lang="en-AT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dirty="0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IIASA</a:t>
                      </a:r>
                      <a:endParaRPr lang="en-AT" sz="900" b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AT" sz="900" b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@</a:t>
                      </a:r>
                      <a:r>
                        <a:rPr lang="en-GB" sz="900" b="0" dirty="0" err="1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iiasavienna</a:t>
                      </a:r>
                      <a:endParaRPr lang="en-GB" sz="900" b="0" dirty="0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576483"/>
                  </a:ext>
                </a:extLst>
              </a:tr>
              <a:tr h="330146">
                <a:tc>
                  <a:txBody>
                    <a:bodyPr/>
                    <a:lstStyle/>
                    <a:p>
                      <a:endParaRPr lang="en-AT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 err="1">
                          <a:solidFill>
                            <a:srgbClr val="FFFFFF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iiasa-vienna</a:t>
                      </a:r>
                      <a:endParaRPr lang="en-GB" sz="900" b="0" dirty="0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AT" sz="900" b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AT" sz="900" b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9195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33D3DA8-77C8-0CE6-4392-58B94702EF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5313" y="531551"/>
            <a:ext cx="2662678" cy="7436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5313" y="1950636"/>
            <a:ext cx="9659112" cy="125441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 for your time.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313" y="3407554"/>
            <a:ext cx="8196072" cy="52322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lang="en-US" sz="2400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Questions.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42BB52-0F76-07AF-0852-A89312EEB5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469" y="5140607"/>
            <a:ext cx="177800" cy="177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69C23B-1930-CDCD-E8FC-0B640CD2DAB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7469" y="5449263"/>
            <a:ext cx="177800" cy="177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A85D1D-8F22-506B-74CE-2B40654E37C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09592" y="5824842"/>
            <a:ext cx="177800" cy="177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7957E-1ACD-22F3-93CE-CB4A34038A1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9592" y="6139482"/>
            <a:ext cx="177800" cy="177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DC30D1-684A-CF6C-A65B-3C4C6F4C769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563928" y="5140607"/>
            <a:ext cx="177800" cy="177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D6884D-7CCB-C46B-C53D-3E3A7AC062DC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563928" y="5449263"/>
            <a:ext cx="177800" cy="177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152A05-4B11-1060-E898-EB8BD04B186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563928" y="5824842"/>
            <a:ext cx="177800" cy="1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24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5574792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C397A8-4C6E-3540-A9FF-B8B3F768B7B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54496" y="1761617"/>
            <a:ext cx="5574792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56797FB-FF82-0F4F-A928-D7AF36F5441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58748" y="63528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27DB8A-983A-204A-A0E1-0B2509737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C3EFC6A2-0789-BB4B-9701-8038DFBF8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876024C-E78F-814A-ADD4-B2037FCE17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212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 -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292FE64-D177-274B-901F-D336A79314A8}"/>
              </a:ext>
            </a:extLst>
          </p:cNvPr>
          <p:cNvSpPr/>
          <p:nvPr userDrawn="1"/>
        </p:nvSpPr>
        <p:spPr>
          <a:xfrm>
            <a:off x="7404875" y="-1"/>
            <a:ext cx="4787125" cy="1518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1345C7-1E5A-5D47-B21E-CC22DE822A7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258056" y="1761617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782DDE3-B15D-5C47-980A-E974C39F852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153400" y="1784319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B989F8-C842-5E4D-A070-A6209E35FC7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49E4815-2057-AE40-A83C-99001B97A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2E2EF048-87C8-2B43-AA12-7E550A2A4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40068E4E-9680-554C-B740-1BBB275546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087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-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purple background with circles and dots&#10;&#10;Description automatically generated">
            <a:extLst>
              <a:ext uri="{FF2B5EF4-FFF2-40B4-BE49-F238E27FC236}">
                <a16:creationId xmlns:a16="http://schemas.microsoft.com/office/drawing/2014/main" id="{35E133CC-9378-91FA-08A3-FC2F7982C2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712" y="658179"/>
            <a:ext cx="9610344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712" y="3675065"/>
            <a:ext cx="9195816" cy="1500187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5FD36E0-C784-AE4E-B42C-F7764C6BD3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748" y="63528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383D7C-0821-A040-BE0C-B5DB8952DD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E69E957-E916-EA41-8D86-9462424C76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732E99-48FB-AE24-3F85-33939BC449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73704" y="161471"/>
            <a:ext cx="459381" cy="65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39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F46396B-BD90-784C-8FFE-EBB3D0776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97AD2AC-979A-0344-8551-A78B382E67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9580541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32D8BEC-2F74-8547-9F2C-AEAE0B302D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58748" y="6352806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B0283A15-47DF-8047-8B83-438FA552B6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358E8B80-D0B3-954F-9A62-484C9A10F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7824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5574792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C397A8-4C6E-3540-A9FF-B8B3F768B7B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54496" y="1761617"/>
            <a:ext cx="5574792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56797FB-FF82-0F4F-A928-D7AF36F5441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58748" y="63528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27DB8A-983A-204A-A0E1-0B2509737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C3EFC6A2-0789-BB4B-9701-8038DFBF8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876024C-E78F-814A-ADD4-B2037FCE17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7604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_White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purple background with circles and dots&#10;&#10;Description automatically generated">
            <a:extLst>
              <a:ext uri="{FF2B5EF4-FFF2-40B4-BE49-F238E27FC236}">
                <a16:creationId xmlns:a16="http://schemas.microsoft.com/office/drawing/2014/main" id="{0CFAD488-B35B-46DF-170F-8B2CAB34E9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0EAC21-63AD-76C5-B458-42DF918D73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5313" y="531551"/>
            <a:ext cx="2662678" cy="7436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712" y="2255548"/>
            <a:ext cx="9659112" cy="125441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712" y="3712465"/>
            <a:ext cx="8196072" cy="1029657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lang="en-US" sz="2400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B9E65A-E259-5EA1-D7B0-9CB9D020F6B1}"/>
              </a:ext>
            </a:extLst>
          </p:cNvPr>
          <p:cNvSpPr/>
          <p:nvPr userDrawn="1"/>
        </p:nvSpPr>
        <p:spPr>
          <a:xfrm>
            <a:off x="0" y="5971822"/>
            <a:ext cx="12192000" cy="8861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50738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1345C7-1E5A-5D47-B21E-CC22DE822A7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258056" y="1761617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782DDE3-B15D-5C47-980A-E974C39F852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153400" y="1784319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E89C228-C4FD-7644-ABB7-614954C945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58748" y="63528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60B89FE-026E-7249-A3EB-8B2B89BCD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Footer Placeholder 7">
            <a:extLst>
              <a:ext uri="{FF2B5EF4-FFF2-40B4-BE49-F238E27FC236}">
                <a16:creationId xmlns:a16="http://schemas.microsoft.com/office/drawing/2014/main" id="{5E2E5CD6-A1EE-A841-BFBB-519F206ED5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66C81B30-170B-8F41-A120-A0E8F4AD1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9908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712" y="1681163"/>
            <a:ext cx="5634864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1681163"/>
            <a:ext cx="56205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22BEFAE-1CA8-3D42-9FE8-259F2F4B7E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62712" y="2660904"/>
            <a:ext cx="5574792" cy="345205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833EADF-0DCB-FF42-8ACF-2E14F284BCD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54496" y="2660904"/>
            <a:ext cx="5574792" cy="345205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BA7FE-773F-2D4C-A1FD-78D273094D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BFC3704-1948-F84D-88BE-17DA7F453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2DBAF8AC-F4B9-2C4F-BBF0-BD58FB50FE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97E7983D-B1A4-B148-B1D4-C4B621AD1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24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97AD2AC-979A-0344-8551-A78B382E67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9580541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4F5CED-483C-A348-8E33-D2AA0F23C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D53A157-7BBA-5749-8237-8C9901613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3953BB51-3F9C-E747-ACA8-03C6016EBB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9247E92-8FF0-A341-9976-E6095D27E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6073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34238B-024D-294E-AD4C-68C413D97E1A}"/>
              </a:ext>
            </a:extLst>
          </p:cNvPr>
          <p:cNvSpPr/>
          <p:nvPr userDrawn="1"/>
        </p:nvSpPr>
        <p:spPr>
          <a:xfrm>
            <a:off x="7404875" y="-1"/>
            <a:ext cx="4787125" cy="1518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5574792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C397A8-4C6E-3540-A9FF-B8B3F768B7B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54496" y="1761617"/>
            <a:ext cx="5574792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5572D3F-74B7-B64C-800D-13CA52163CD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D7F9956-5A00-5A40-8899-32D1F8796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0031E1D5-F0A3-EF45-84AA-C0225E109A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FOOTER - </a:t>
            </a:r>
            <a:r>
              <a:rPr lang="en-US" dirty="0" err="1"/>
              <a:t>Goto</a:t>
            </a:r>
            <a:r>
              <a:rPr lang="en-US" dirty="0"/>
              <a:t> 'Insert &gt; Header and footer &gt; Footer'</a:t>
            </a:r>
            <a:endParaRPr lang="en-GB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0305433C-0038-FC49-AAE7-4AE15259F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0303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-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292FE64-D177-274B-901F-D336A79314A8}"/>
              </a:ext>
            </a:extLst>
          </p:cNvPr>
          <p:cNvSpPr/>
          <p:nvPr userDrawn="1"/>
        </p:nvSpPr>
        <p:spPr>
          <a:xfrm>
            <a:off x="7404875" y="-1"/>
            <a:ext cx="4787125" cy="1518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1345C7-1E5A-5D47-B21E-CC22DE822A7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258056" y="1761617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782DDE3-B15D-5C47-980A-E974C39F852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153400" y="1784319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B989F8-C842-5E4D-A070-A6209E35FC7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49E4815-2057-AE40-A83C-99001B97A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2E2EF048-87C8-2B43-AA12-7E550A2A4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40068E4E-9680-554C-B740-1BBB275546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61200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20DF604-D9D6-5045-B588-839447328165}"/>
              </a:ext>
            </a:extLst>
          </p:cNvPr>
          <p:cNvSpPr/>
          <p:nvPr userDrawn="1"/>
        </p:nvSpPr>
        <p:spPr>
          <a:xfrm>
            <a:off x="7404875" y="-1"/>
            <a:ext cx="4787125" cy="1518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6C0CE20-2FA8-D441-A594-2E5923EEB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2712" y="1681163"/>
            <a:ext cx="5634864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9AD1BB0-F11D-AB4E-A5C2-D6877E27F0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8776" y="1681163"/>
            <a:ext cx="56205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2982180-1554-0149-9361-2E4524F2E5A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62712" y="2660904"/>
            <a:ext cx="5574792" cy="345205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075AC00-972C-AE42-811E-B2A50B01A5A4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54496" y="2660904"/>
            <a:ext cx="5574792" cy="345205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EDE99-ADAF-CC49-8A11-DA767186ACD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FAC88BB-6435-5741-AECC-C64CD1B8A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Footer Placeholder 7">
            <a:extLst>
              <a:ext uri="{FF2B5EF4-FFF2-40B4-BE49-F238E27FC236}">
                <a16:creationId xmlns:a16="http://schemas.microsoft.com/office/drawing/2014/main" id="{470C4FCD-395E-D94C-AECA-9EC451BFD0A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46DBF9A0-D8B4-7745-ACB6-B5E35D853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3406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column - 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F46396B-BD90-784C-8FFE-EBB3D0776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97AD2AC-979A-0344-8551-A78B382E67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9580541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32D8BEC-2F74-8547-9F2C-AEAE0B302D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58748" y="6352806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B0283A15-47DF-8047-8B83-438FA552B6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358E8B80-D0B3-954F-9A62-484C9A10F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E42FE-DE83-0941-9540-20EEB49185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8889" y="165865"/>
            <a:ext cx="451323" cy="65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43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5574792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C397A8-4C6E-3540-A9FF-B8B3F768B7B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54496" y="1761617"/>
            <a:ext cx="5574792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C56797FB-FF82-0F4F-A928-D7AF36F5441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58748" y="6352806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27DB8A-983A-204A-A0E1-0B2509737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C3EFC6A2-0789-BB4B-9701-8038DFBF8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876024C-E78F-814A-ADD4-B2037FCE17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63F04A-47D7-6D44-AF92-CB4F029D3D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8889" y="165865"/>
            <a:ext cx="451323" cy="65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3070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s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761617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1345C7-1E5A-5D47-B21E-CC22DE822A7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258056" y="1761617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782DDE3-B15D-5C47-980A-E974C39F852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153400" y="1784319"/>
            <a:ext cx="3675889" cy="4351338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E89C228-C4FD-7644-ABB7-614954C945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58748" y="6352806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60B89FE-026E-7249-A3EB-8B2B89BCD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Footer Placeholder 7">
            <a:extLst>
              <a:ext uri="{FF2B5EF4-FFF2-40B4-BE49-F238E27FC236}">
                <a16:creationId xmlns:a16="http://schemas.microsoft.com/office/drawing/2014/main" id="{5E2E5CD6-A1EE-A841-BFBB-519F206ED5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66C81B30-170B-8F41-A120-A0E8F4AD1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20A26F-514F-5A42-ACE3-70A01C8729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8889" y="165865"/>
            <a:ext cx="451323" cy="65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2470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712" y="1681163"/>
            <a:ext cx="5634864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1681163"/>
            <a:ext cx="56205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22BEFAE-1CA8-3D42-9FE8-259F2F4B7E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62712" y="2660904"/>
            <a:ext cx="5574792" cy="345205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833EADF-0DCB-FF42-8ACF-2E14F284BCD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54496" y="2660904"/>
            <a:ext cx="5574792" cy="345205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BA7FE-773F-2D4C-A1FD-78D273094D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BFC3704-1948-F84D-88BE-17DA7F453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119849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2DBAF8AC-F4B9-2C4F-BBF0-BD58FB50FE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97E7983D-B1A4-B148-B1D4-C4B621AD1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6BA4D8-F3B1-6640-9CB5-BB9AE0CA86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8889" y="165865"/>
            <a:ext cx="451323" cy="65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7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712" y="2919986"/>
            <a:ext cx="9610344" cy="5909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712" y="3675065"/>
            <a:ext cx="9195816" cy="1500187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054AF39-23DB-0740-938A-1A583332BF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258748" y="6352806"/>
            <a:ext cx="2743200" cy="365125"/>
          </a:xfrm>
        </p:spPr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7748E00D-B3B4-FE4D-A3E5-E8C8A25CA2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614E4032-E757-2144-A88B-ABFF9C43B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697EA0-D0C6-A253-A18D-7919EFBFD7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5313" y="531551"/>
            <a:ext cx="2662678" cy="74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18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5BA2C8-6FAC-B54C-9845-66F221B9BB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FA112B-E57E-7B4A-8833-D3D8FEC4EC1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2712" y="1594884"/>
            <a:ext cx="10591185" cy="451807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A8C8EE7-3B3F-3F41-B5AD-67185982E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262270"/>
            <a:ext cx="10991088" cy="1102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44BCAD86-58E8-C64B-B919-51804E097B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FOOTER - </a:t>
            </a:r>
            <a:r>
              <a:rPr lang="en-US" dirty="0" err="1"/>
              <a:t>Goto</a:t>
            </a:r>
            <a:r>
              <a:rPr lang="en-US" dirty="0"/>
              <a:t> 'Insert &gt; Header and </a:t>
            </a:r>
            <a:r>
              <a:rPr lang="en-US" dirty="0">
                <a:solidFill>
                  <a:schemeClr val="bg1"/>
                </a:solidFill>
              </a:rPr>
              <a:t>footer</a:t>
            </a:r>
            <a:r>
              <a:rPr lang="en-US" dirty="0"/>
              <a:t> &gt; Footer'</a:t>
            </a: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F4675424-66C5-6140-A915-8C73CF29DE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19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594884"/>
            <a:ext cx="5574792" cy="451807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C397A8-4C6E-3540-A9FF-B8B3F768B7B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54496" y="1594884"/>
            <a:ext cx="5574792" cy="451807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D4E4AF7-5B90-4A4A-9190-EF7AF1E8A75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B1DBDDF-7B8D-E049-BE5A-2AC650B23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262270"/>
            <a:ext cx="10991088" cy="1102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Footer Placeholder 7">
            <a:extLst>
              <a:ext uri="{FF2B5EF4-FFF2-40B4-BE49-F238E27FC236}">
                <a16:creationId xmlns:a16="http://schemas.microsoft.com/office/drawing/2014/main" id="{27FBAFA6-39D8-1045-BD48-582B332251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27990A56-77DE-384E-846A-6EC5056915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027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2712" y="1573619"/>
            <a:ext cx="3675889" cy="4539336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1345C7-1E5A-5D47-B21E-CC22DE822A7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258056" y="1573619"/>
            <a:ext cx="3675889" cy="4539336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782DDE3-B15D-5C47-980A-E974C39F852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153400" y="1596321"/>
            <a:ext cx="3675889" cy="4539336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8FC52E0-46F2-2443-B309-D4A67BCEE76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B7B320-CA87-A342-9115-47E9E4F9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262270"/>
            <a:ext cx="10991088" cy="1102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58D14D24-78FD-A045-8D62-111F0EEE4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FB93BEA1-60BB-9942-B17D-B28C03441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225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2712" y="1482692"/>
            <a:ext cx="563486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1482692"/>
            <a:ext cx="56205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22BEFAE-1CA8-3D42-9FE8-259F2F4B7E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62712" y="2462432"/>
            <a:ext cx="5574792" cy="362648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833EADF-0DCB-FF42-8ACF-2E14F284BCD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54496" y="2462432"/>
            <a:ext cx="5574792" cy="362648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A223357-BF2B-1446-9B75-489DB9B4E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262270"/>
            <a:ext cx="10991088" cy="110288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390E8D-9016-4C42-8F5F-E450B003AB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9CBCAFA1-511A-EE41-B15A-62ABD068967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ABEB7C4-26A5-2A49-A685-310121897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11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712" y="253225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79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4071B-8956-1F45-8413-D77E451409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37A5CF-4029-5441-9751-E360C7BA0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CA39AD3-F023-5741-9EB7-A0EBA45302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326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05F8A-53F2-9A4F-89B7-679F5D96AB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89F830C8-3B22-4D44-AD5B-EAC20E22F9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81969A2-10C2-C546-977D-603DF985EB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36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and purple background&#10;&#10;Description automatically generated">
            <a:extLst>
              <a:ext uri="{FF2B5EF4-FFF2-40B4-BE49-F238E27FC236}">
                <a16:creationId xmlns:a16="http://schemas.microsoft.com/office/drawing/2014/main" id="{C1A1048A-9311-ED75-C86E-1B54CDA5554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825625"/>
            <a:ext cx="106558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2480010-F678-B344-A032-37DB46F81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677042"/>
            <a:ext cx="10658856" cy="70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A1752F-D51E-0D41-BBC4-900B799480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748" y="63528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14BBBCD-90CB-2F47-9BDE-CEED80DD9B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294169"/>
            <a:ext cx="9084295" cy="2304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  <p:pic>
        <p:nvPicPr>
          <p:cNvPr id="17" name="Picture 16" descr="A black and purple background&#10;&#10;Description automatically generated">
            <a:extLst>
              <a:ext uri="{FF2B5EF4-FFF2-40B4-BE49-F238E27FC236}">
                <a16:creationId xmlns:a16="http://schemas.microsoft.com/office/drawing/2014/main" id="{9D636B88-D25D-95BD-544B-9D3EA807C383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 flipH="1">
            <a:off x="7083946" y="0"/>
            <a:ext cx="5108054" cy="18531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B45DA93-FBAA-4E83-F1C8-02178FFFE90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1473704" y="161471"/>
            <a:ext cx="459381" cy="65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43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0" r:id="rId2"/>
    <p:sldLayoutId id="2147483663" r:id="rId3"/>
    <p:sldLayoutId id="2147483662" r:id="rId4"/>
    <p:sldLayoutId id="2147483664" r:id="rId5"/>
    <p:sldLayoutId id="2147483672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84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7030A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b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purple background&#10;&#10;Description automatically generated">
            <a:extLst>
              <a:ext uri="{FF2B5EF4-FFF2-40B4-BE49-F238E27FC236}">
                <a16:creationId xmlns:a16="http://schemas.microsoft.com/office/drawing/2014/main" id="{99750996-252E-B996-EBD3-9C14687A197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825625"/>
            <a:ext cx="106558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2480010-F678-B344-A032-37DB46F81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6"/>
            <a:ext cx="106588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D8510D3-7480-FA40-B714-28425739DA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748" y="63528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38B0777-827F-8D42-90B1-61394C340E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7">
            <a:extLst>
              <a:ext uri="{FF2B5EF4-FFF2-40B4-BE49-F238E27FC236}">
                <a16:creationId xmlns:a16="http://schemas.microsoft.com/office/drawing/2014/main" id="{8C025A19-EC4F-5D46-BAED-915B844A75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D01290F5-EF9B-6848-BD94-0DC63C6147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DATE - 'Insert &gt; Header and footer &gt; Fixed'</a:t>
            </a:r>
            <a:endParaRPr lang="en-GB" dirty="0"/>
          </a:p>
        </p:txBody>
      </p:sp>
      <p:pic>
        <p:nvPicPr>
          <p:cNvPr id="6" name="Picture 5" descr="A black and purple background&#10;&#10;Description automatically generated">
            <a:extLst>
              <a:ext uri="{FF2B5EF4-FFF2-40B4-BE49-F238E27FC236}">
                <a16:creationId xmlns:a16="http://schemas.microsoft.com/office/drawing/2014/main" id="{FBAF44C1-399E-99FB-672D-AD6FA19E5F6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 flipH="1">
            <a:off x="7083946" y="0"/>
            <a:ext cx="5108054" cy="18531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A73F24A-72E1-514B-A669-66B08B94475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1473704" y="161471"/>
            <a:ext cx="459381" cy="65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3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6" r:id="rId10"/>
    <p:sldLayoutId id="2147483687" r:id="rId11"/>
    <p:sldLayoutId id="2147483688" r:id="rId12"/>
    <p:sldLayoutId id="2147483689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7030A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limatechoice.github.io/felix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CB184C5-BA83-4541-BEA4-A4DB4AFC4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712" y="2143788"/>
            <a:ext cx="10739297" cy="1254416"/>
          </a:xfrm>
        </p:spPr>
        <p:txBody>
          <a:bodyPr>
            <a:normAutofit fontScale="90000"/>
          </a:bodyPr>
          <a:lstStyle/>
          <a:p>
            <a:r>
              <a:rPr lang="en-US" dirty="0"/>
              <a:t>FeliXSim: </a:t>
            </a:r>
            <a:br>
              <a:rPr lang="en-US" dirty="0"/>
            </a:br>
            <a:r>
              <a:rPr lang="en-US" i="1" dirty="0"/>
              <a:t>An Interactive Simulation Environment for Global Systems Modeling in Climate and Sustainability Contexts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B3A771C5-F9C0-EA48-9322-8BAE62E23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2712" y="3831894"/>
            <a:ext cx="8196072" cy="1029657"/>
          </a:xfrm>
        </p:spPr>
        <p:txBody>
          <a:bodyPr>
            <a:normAutofit/>
          </a:bodyPr>
          <a:lstStyle/>
          <a:p>
            <a:r>
              <a:rPr lang="en-US" sz="2000" dirty="0"/>
              <a:t>Ryan Tan*, Sibel Eker</a:t>
            </a:r>
            <a:br>
              <a:rPr lang="en-US" sz="2000" dirty="0"/>
            </a:b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Sustainable Service Systems Research Group</a:t>
            </a:r>
            <a:br>
              <a:rPr lang="en-US" sz="160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bg2">
                    <a:lumMod val="75000"/>
                  </a:schemeClr>
                </a:solidFill>
              </a:rPr>
              <a:t>Energy, Climate, and Environment Program</a:t>
            </a:r>
          </a:p>
          <a:p>
            <a:endParaRPr lang="en-US" sz="20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7A47107-F1EE-C449-94A9-924A67658D52}"/>
              </a:ext>
            </a:extLst>
          </p:cNvPr>
          <p:cNvSpPr txBox="1">
            <a:spLocks/>
          </p:cNvSpPr>
          <p:nvPr/>
        </p:nvSpPr>
        <p:spPr>
          <a:xfrm>
            <a:off x="7639699" y="5396524"/>
            <a:ext cx="4384725" cy="11035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International System Dynamics Conference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77C017-B2E9-7562-5AAC-4470B3FC325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/>
        </p:blipFill>
        <p:spPr>
          <a:xfrm>
            <a:off x="9298989" y="3429000"/>
            <a:ext cx="2725435" cy="2725435"/>
          </a:xfrm>
          <a:prstGeom prst="rect">
            <a:avLst/>
          </a:prstGeom>
        </p:spPr>
      </p:pic>
      <p:pic>
        <p:nvPicPr>
          <p:cNvPr id="7" name="Picture 6" descr="logo light">
            <a:extLst>
              <a:ext uri="{FF2B5EF4-FFF2-40B4-BE49-F238E27FC236}">
                <a16:creationId xmlns:a16="http://schemas.microsoft.com/office/drawing/2014/main" id="{BC1EA55D-D422-ED7B-E0F5-6CBD90484A1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74576" y="552341"/>
            <a:ext cx="1197643" cy="66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70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8FB8-03E2-2BC1-B4B3-FF2D98AAB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0667231-4369-039F-0AB9-426777D12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48" y="609762"/>
            <a:ext cx="8863584" cy="561288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FBCDD0-D879-7714-8C66-25C21A74CA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DC705BF-8E46-89B8-6F89-7F1BA31D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991088" cy="625738"/>
          </a:xfrm>
        </p:spPr>
        <p:txBody>
          <a:bodyPr/>
          <a:lstStyle/>
          <a:p>
            <a:r>
              <a:rPr lang="en-US" dirty="0" err="1"/>
              <a:t>Conceptualisation</a:t>
            </a:r>
            <a:r>
              <a:rPr lang="en-US" dirty="0"/>
              <a:t> of the Food System</a:t>
            </a:r>
          </a:p>
        </p:txBody>
      </p:sp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B77B7A33-137D-1219-9A1C-A10B848C10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</p:spPr>
        <p:txBody>
          <a:bodyPr/>
          <a:lstStyle/>
          <a:p>
            <a:r>
              <a:rPr lang="en-US" dirty="0"/>
              <a:t>World Biodiversity Forum</a:t>
            </a:r>
            <a:endParaRPr lang="en-GB" dirty="0"/>
          </a:p>
        </p:txBody>
      </p:sp>
      <p:sp>
        <p:nvSpPr>
          <p:cNvPr id="3" name="Date Placeholder 7">
            <a:extLst>
              <a:ext uri="{FF2B5EF4-FFF2-40B4-BE49-F238E27FC236}">
                <a16:creationId xmlns:a16="http://schemas.microsoft.com/office/drawing/2014/main" id="{A1B03761-8F95-4BDA-C1D1-1E96899C11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</p:spPr>
        <p:txBody>
          <a:bodyPr/>
          <a:lstStyle/>
          <a:p>
            <a:r>
              <a:rPr lang="en-GB" dirty="0"/>
              <a:t>14-19 June 2026, Davos</a:t>
            </a:r>
          </a:p>
        </p:txBody>
      </p:sp>
    </p:spTree>
    <p:extLst>
      <p:ext uri="{BB962C8B-B14F-4D97-AF65-F5344CB8AC3E}">
        <p14:creationId xmlns:p14="http://schemas.microsoft.com/office/powerpoint/2010/main" val="3348902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CF62F2-0063-4DB7-91DA-7877357AE3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E0DDAAF-C1D3-EF92-3992-8EBD068C9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- Goto 'Insert &gt; Header and footer &gt; Footer'</a:t>
            </a:r>
            <a:endParaRPr lang="en-GB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E338847-D983-8ECD-DC6E-FC3A2E46FB3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DATE - 'Insert &gt; Header and footer &gt; Fixed'</a:t>
            </a:r>
            <a:endParaRPr lang="en-GB" dirty="0"/>
          </a:p>
        </p:txBody>
      </p:sp>
      <p:pic>
        <p:nvPicPr>
          <p:cNvPr id="11" name="Picture 10" descr="Forms response chart. Question title: Usefulness. Number of responses: .">
            <a:extLst>
              <a:ext uri="{FF2B5EF4-FFF2-40B4-BE49-F238E27FC236}">
                <a16:creationId xmlns:a16="http://schemas.microsoft.com/office/drawing/2014/main" id="{66930836-2B45-4ED3-4F7E-0C9CCB6AA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48" y="1225745"/>
            <a:ext cx="5731510" cy="1877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Forms response chart. Question title: Accessibility. Number of responses: .">
            <a:extLst>
              <a:ext uri="{FF2B5EF4-FFF2-40B4-BE49-F238E27FC236}">
                <a16:creationId xmlns:a16="http://schemas.microsoft.com/office/drawing/2014/main" id="{AB101F6C-B76F-097F-D974-ECFC5C074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48" y="3937286"/>
            <a:ext cx="5731510" cy="153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Forms response chart. Question title: Engagement Appeal. Number of responses: .">
            <a:extLst>
              <a:ext uri="{FF2B5EF4-FFF2-40B4-BE49-F238E27FC236}">
                <a16:creationId xmlns:a16="http://schemas.microsoft.com/office/drawing/2014/main" id="{225D3C36-982B-ED76-F6EF-7C7FDB0DF6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222" y="3867341"/>
            <a:ext cx="5731510" cy="1690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Forms response chart. Question title: Credibility. Number of responses: .">
            <a:extLst>
              <a:ext uri="{FF2B5EF4-FFF2-40B4-BE49-F238E27FC236}">
                <a16:creationId xmlns:a16="http://schemas.microsoft.com/office/drawing/2014/main" id="{3D3EE54D-5E6F-D142-F2B8-B4035142E8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222" y="1480139"/>
            <a:ext cx="5731510" cy="15627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C5DB2BC-E8C4-F4DA-C350-9B7BA93333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712" y="740340"/>
            <a:ext cx="5401480" cy="608684"/>
          </a:xfrm>
        </p:spPr>
        <p:txBody>
          <a:bodyPr>
            <a:normAutofit/>
          </a:bodyPr>
          <a:lstStyle/>
          <a:p>
            <a:r>
              <a:rPr lang="en-US" dirty="0"/>
              <a:t>Usefulness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8EB084-82FA-1495-AED8-AC42AFFBE160}"/>
              </a:ext>
            </a:extLst>
          </p:cNvPr>
          <p:cNvSpPr txBox="1">
            <a:spLocks/>
          </p:cNvSpPr>
          <p:nvPr/>
        </p:nvSpPr>
        <p:spPr>
          <a:xfrm>
            <a:off x="6201744" y="740340"/>
            <a:ext cx="5401480" cy="608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Credibility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5D52F7F-BB86-3330-506B-9706C667CD50}"/>
              </a:ext>
            </a:extLst>
          </p:cNvPr>
          <p:cNvSpPr txBox="1">
            <a:spLocks/>
          </p:cNvSpPr>
          <p:nvPr/>
        </p:nvSpPr>
        <p:spPr>
          <a:xfrm>
            <a:off x="362712" y="3353241"/>
            <a:ext cx="5401480" cy="608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Accessibility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ECDE2B5-6FD5-63EE-0DD9-CBBFC6ACDFCD}"/>
              </a:ext>
            </a:extLst>
          </p:cNvPr>
          <p:cNvSpPr txBox="1">
            <a:spLocks/>
          </p:cNvSpPr>
          <p:nvPr/>
        </p:nvSpPr>
        <p:spPr>
          <a:xfrm>
            <a:off x="6424252" y="3407340"/>
            <a:ext cx="5401480" cy="608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Engagement</a:t>
            </a:r>
          </a:p>
        </p:txBody>
      </p:sp>
    </p:spTree>
    <p:extLst>
      <p:ext uri="{BB962C8B-B14F-4D97-AF65-F5344CB8AC3E}">
        <p14:creationId xmlns:p14="http://schemas.microsoft.com/office/powerpoint/2010/main" val="2732503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D4567-FBE4-9E26-5FE2-A45A2D11A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B90002-ACB3-BA68-1E76-1E188381B7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6035D87C-446A-D53C-DFA4-F9E940D1F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84" y="55902"/>
            <a:ext cx="10678824" cy="796688"/>
          </a:xfrm>
        </p:spPr>
        <p:txBody>
          <a:bodyPr/>
          <a:lstStyle/>
          <a:p>
            <a:r>
              <a:rPr lang="en-US" b="1" dirty="0"/>
              <a:t>What </a:t>
            </a:r>
            <a:r>
              <a:rPr lang="en-US" dirty="0"/>
              <a:t>are “Interactive Simulators”?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C61339-4766-785B-C774-54D143DEE2BC}"/>
              </a:ext>
            </a:extLst>
          </p:cNvPr>
          <p:cNvGrpSpPr/>
          <p:nvPr/>
        </p:nvGrpSpPr>
        <p:grpSpPr>
          <a:xfrm>
            <a:off x="1166154" y="893453"/>
            <a:ext cx="9859691" cy="5495831"/>
            <a:chOff x="1031111" y="1054179"/>
            <a:chExt cx="9859691" cy="5495831"/>
          </a:xfrm>
        </p:grpSpPr>
        <p:pic>
          <p:nvPicPr>
            <p:cNvPr id="5" name="Picture 4" descr="En-ROADS">
              <a:extLst>
                <a:ext uri="{FF2B5EF4-FFF2-40B4-BE49-F238E27FC236}">
                  <a16:creationId xmlns:a16="http://schemas.microsoft.com/office/drawing/2014/main" id="{E04CF745-E509-2171-FC81-ACEFE8BFA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744" y="1054179"/>
              <a:ext cx="4860919" cy="2712393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689B80-D4D7-4B38-2C88-E0302EC70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17621"/>
            <a:stretch>
              <a:fillRect/>
            </a:stretch>
          </p:blipFill>
          <p:spPr>
            <a:xfrm>
              <a:off x="1031111" y="3907535"/>
              <a:ext cx="4860919" cy="2642475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F8A3E41-266E-36D7-BB0D-9CAAFCFB4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13271" b="1266"/>
            <a:stretch>
              <a:fillRect/>
            </a:stretch>
          </p:blipFill>
          <p:spPr>
            <a:xfrm>
              <a:off x="6029883" y="1054179"/>
              <a:ext cx="4858287" cy="2702401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F493356-851F-D024-FCA4-0A1429446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240" r="16526"/>
            <a:stretch>
              <a:fillRect/>
            </a:stretch>
          </p:blipFill>
          <p:spPr>
            <a:xfrm>
              <a:off x="6029883" y="3901999"/>
              <a:ext cx="4860919" cy="2642475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2B81DA5-3208-CC7C-8517-D36597FFD306}"/>
                </a:ext>
              </a:extLst>
            </p:cNvPr>
            <p:cNvSpPr/>
            <p:nvPr/>
          </p:nvSpPr>
          <p:spPr>
            <a:xfrm>
              <a:off x="1102854" y="3384218"/>
              <a:ext cx="2358716" cy="27919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En-ROADS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AA0BDB8-2B17-4578-4346-2D52C478D349}"/>
                </a:ext>
              </a:extLst>
            </p:cNvPr>
            <p:cNvSpPr/>
            <p:nvPr/>
          </p:nvSpPr>
          <p:spPr>
            <a:xfrm>
              <a:off x="6096000" y="3362731"/>
              <a:ext cx="2358716" cy="27919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The Global Calculator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F85BC9F-DA8A-7C99-0852-989A3724C62C}"/>
                </a:ext>
              </a:extLst>
            </p:cNvPr>
            <p:cNvSpPr/>
            <p:nvPr/>
          </p:nvSpPr>
          <p:spPr>
            <a:xfrm>
              <a:off x="6096000" y="6147096"/>
              <a:ext cx="2358716" cy="27919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Energy Policy Simulator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3CCC74C-0188-FB0F-87D7-6324F5B657B2}"/>
                </a:ext>
              </a:extLst>
            </p:cNvPr>
            <p:cNvSpPr/>
            <p:nvPr/>
          </p:nvSpPr>
          <p:spPr>
            <a:xfrm>
              <a:off x="1102854" y="6161140"/>
              <a:ext cx="2358716" cy="27919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/>
                <a:t>EUCalc</a:t>
              </a:r>
              <a:endParaRPr lang="en-US" sz="1400" b="1" dirty="0"/>
            </a:p>
          </p:txBody>
        </p:sp>
      </p:grpSp>
      <p:sp>
        <p:nvSpPr>
          <p:cNvPr id="24" name="Footer Placeholder 5">
            <a:extLst>
              <a:ext uri="{FF2B5EF4-FFF2-40B4-BE49-F238E27FC236}">
                <a16:creationId xmlns:a16="http://schemas.microsoft.com/office/drawing/2014/main" id="{3C12C51A-09E2-3BA3-EF34-AA9DB4E0DD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</p:spPr>
        <p:txBody>
          <a:bodyPr/>
          <a:lstStyle/>
          <a:p>
            <a:r>
              <a:rPr lang="en-US" dirty="0"/>
              <a:t>International System Dynamics Conference 2026</a:t>
            </a:r>
            <a:endParaRPr lang="en-GB" dirty="0"/>
          </a:p>
        </p:txBody>
      </p:sp>
      <p:sp>
        <p:nvSpPr>
          <p:cNvPr id="25" name="Date Placeholder 6">
            <a:extLst>
              <a:ext uri="{FF2B5EF4-FFF2-40B4-BE49-F238E27FC236}">
                <a16:creationId xmlns:a16="http://schemas.microsoft.com/office/drawing/2014/main" id="{0BFC074F-1A62-CE48-3245-CAC3100491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</p:spPr>
        <p:txBody>
          <a:bodyPr/>
          <a:lstStyle/>
          <a:p>
            <a:r>
              <a:rPr lang="en-US" dirty="0"/>
              <a:t>20 Jul – 24 Jul 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8645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4A340-7880-7D17-876A-6228859BD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A813A-6739-1CE2-41EB-1A4C9E4194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FF2774-A3C2-1D9E-E9C5-C958E8CF7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International System Dynamics Conference 2026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9F876C5-CB7C-8743-367D-9A2AAFC96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78299" y="1478935"/>
            <a:ext cx="7655039" cy="411943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Tx/>
              <a:buChar char="-"/>
            </a:pPr>
            <a:r>
              <a:rPr lang="en-US" sz="2400" dirty="0"/>
              <a:t>Changing</a:t>
            </a:r>
            <a:r>
              <a:rPr lang="en-US" sz="2400" b="1" dirty="0"/>
              <a:t> Roles </a:t>
            </a:r>
            <a:r>
              <a:rPr lang="en-US" sz="2400" dirty="0"/>
              <a:t>of (Integrated Assessment) Models </a:t>
            </a:r>
            <a:br>
              <a:rPr lang="en-US" sz="2400" dirty="0"/>
            </a:br>
            <a:r>
              <a:rPr lang="en-US" sz="1400" dirty="0"/>
              <a:t>(</a:t>
            </a:r>
            <a:r>
              <a:rPr lang="en-US" sz="1400" dirty="0">
                <a:solidFill>
                  <a:schemeClr val="accent6"/>
                </a:solidFill>
              </a:rPr>
              <a:t>Van Beek et al., 2020</a:t>
            </a:r>
            <a:r>
              <a:rPr lang="en-US" sz="1400" dirty="0"/>
              <a:t>)</a:t>
            </a:r>
          </a:p>
          <a:p>
            <a:pPr marL="1028700" lvl="1" indent="-342900">
              <a:buFontTx/>
              <a:buChar char="-"/>
            </a:pPr>
            <a:r>
              <a:rPr lang="en-US" sz="2400" dirty="0"/>
              <a:t>Global models are crucial for decision-making</a:t>
            </a:r>
          </a:p>
          <a:p>
            <a:pPr marL="1028700" lvl="1" indent="-342900">
              <a:buFontTx/>
              <a:buChar char="-"/>
            </a:pPr>
            <a:r>
              <a:rPr lang="en-US" sz="2400" dirty="0"/>
              <a:t>Implementation is a focus, and not the most inclusive due to accessibility gaps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>
                <a:sym typeface="Wingdings" panose="05000000000000000000" pitchFamily="2" charset="2"/>
              </a:rPr>
              <a:t>Addressing the</a:t>
            </a:r>
            <a:r>
              <a:rPr lang="en-US" sz="2400" b="1" dirty="0">
                <a:sym typeface="Wingdings" panose="05000000000000000000" pitchFamily="2" charset="2"/>
              </a:rPr>
              <a:t> Intention-Action Gap </a:t>
            </a:r>
            <a:br>
              <a:rPr lang="en-US" sz="2400" b="1" dirty="0">
                <a:sym typeface="Wingdings" panose="05000000000000000000" pitchFamily="2" charset="2"/>
              </a:rPr>
            </a:br>
            <a:r>
              <a:rPr lang="en-US" sz="1400" dirty="0"/>
              <a:t>(</a:t>
            </a:r>
            <a:r>
              <a:rPr lang="en-US" sz="1400" dirty="0">
                <a:solidFill>
                  <a:schemeClr val="accent6"/>
                </a:solidFill>
              </a:rPr>
              <a:t>UNESDOC, 2024</a:t>
            </a:r>
            <a:r>
              <a:rPr lang="en-US" sz="1400" dirty="0"/>
              <a:t>)</a:t>
            </a:r>
            <a:endParaRPr lang="en-US" sz="2400" b="1" dirty="0">
              <a:sym typeface="Wingdings" panose="05000000000000000000" pitchFamily="2" charset="2"/>
            </a:endParaRPr>
          </a:p>
          <a:p>
            <a:pPr marL="1028700" lvl="1" indent="-342900">
              <a:buFontTx/>
              <a:buChar char="-"/>
            </a:pPr>
            <a:r>
              <a:rPr lang="en-US" sz="2400" dirty="0"/>
              <a:t>Knowledge doesn’t translate to sustained actions</a:t>
            </a:r>
          </a:p>
          <a:p>
            <a:pPr marL="1028700" lvl="1" indent="-342900">
              <a:buFontTx/>
              <a:buChar char="-"/>
            </a:pPr>
            <a:r>
              <a:rPr lang="en-US" sz="2400" dirty="0"/>
              <a:t>Social, emotional, action-oriented learning needed</a:t>
            </a:r>
          </a:p>
          <a:p>
            <a:pPr marL="1028700" lvl="1" indent="-342900">
              <a:buFontTx/>
              <a:buChar char="-"/>
            </a:pPr>
            <a:endParaRPr lang="en-US" sz="2400" dirty="0"/>
          </a:p>
          <a:p>
            <a:r>
              <a:rPr lang="en-US" sz="2400" dirty="0" err="1"/>
              <a:t>Tl;dr</a:t>
            </a:r>
            <a:r>
              <a:rPr lang="en-US" sz="2400" dirty="0"/>
              <a:t>: Better </a:t>
            </a:r>
            <a:r>
              <a:rPr lang="en-US" sz="2400" b="1" dirty="0"/>
              <a:t>Engagement!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FEBF0D20-E04D-5C77-AD20-1768AC9A9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84" y="55902"/>
            <a:ext cx="10678824" cy="796688"/>
          </a:xfrm>
        </p:spPr>
        <p:txBody>
          <a:bodyPr/>
          <a:lstStyle/>
          <a:p>
            <a:r>
              <a:rPr lang="en-US" b="1" dirty="0"/>
              <a:t>Why</a:t>
            </a:r>
            <a:r>
              <a:rPr lang="en-US" dirty="0"/>
              <a:t> Interactive Simulators?</a:t>
            </a:r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092034D6-E242-BEB6-6E01-593501D30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</p:spPr>
        <p:txBody>
          <a:bodyPr/>
          <a:lstStyle/>
          <a:p>
            <a:r>
              <a:rPr lang="en-US" dirty="0"/>
              <a:t>20 Jul – 24 Jul 2026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186C1B-41B8-93D0-12B2-7E5AA5FC9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00" y="1365703"/>
            <a:ext cx="3104861" cy="16807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2B93E5-0238-3EEB-698B-145EA3FB7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75" y="3066916"/>
            <a:ext cx="3153386" cy="199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13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D4DBEC-E435-4363-B0B0-698169ADD3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712" y="1426336"/>
            <a:ext cx="5574792" cy="1934083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sz="2400" b="1" dirty="0"/>
              <a:t>Non-expert Engagement </a:t>
            </a:r>
          </a:p>
          <a:p>
            <a:pPr algn="ctr"/>
            <a:r>
              <a:rPr lang="en-US" sz="1800" dirty="0"/>
              <a:t>Accessible for non-experts to explore scenarios</a:t>
            </a:r>
          </a:p>
          <a:p>
            <a:pPr algn="ctr"/>
            <a:r>
              <a:rPr lang="en-US" sz="1800" dirty="0"/>
              <a:t>Engagement on emotions, values and motivations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D77CD-A14C-168F-676B-2D447B3366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4496" y="1426336"/>
            <a:ext cx="5574792" cy="193408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sz="2400" b="1" dirty="0"/>
              <a:t>Scientifically Rigorous</a:t>
            </a:r>
          </a:p>
          <a:p>
            <a:pPr algn="ctr"/>
            <a:r>
              <a:rPr lang="en-US" sz="1800" dirty="0"/>
              <a:t>Constantly updated to literature</a:t>
            </a:r>
          </a:p>
          <a:p>
            <a:pPr algn="ctr"/>
            <a:r>
              <a:rPr lang="en-US" sz="1800" dirty="0"/>
              <a:t>Aligned to scientific/policy discourse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A7D8B-49A6-AB2A-D136-3D385C94E27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AA51B-221D-BCC2-5406-13CD862FE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365127"/>
            <a:ext cx="10991088" cy="673868"/>
          </a:xfrm>
        </p:spPr>
        <p:txBody>
          <a:bodyPr/>
          <a:lstStyle/>
          <a:p>
            <a:r>
              <a:rPr lang="en-US" b="1" dirty="0"/>
              <a:t>Goal </a:t>
            </a:r>
            <a:r>
              <a:rPr lang="en-US" dirty="0"/>
              <a:t>for </a:t>
            </a:r>
            <a:r>
              <a:rPr lang="en-US" i="1" dirty="0" err="1"/>
              <a:t>FeliXSim</a:t>
            </a:r>
            <a:endParaRPr lang="en-US" i="1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8EBBEEA7-132D-BF04-0954-2D419601D5A1}"/>
              </a:ext>
            </a:extLst>
          </p:cNvPr>
          <p:cNvSpPr txBox="1">
            <a:spLocks/>
          </p:cNvSpPr>
          <p:nvPr/>
        </p:nvSpPr>
        <p:spPr>
          <a:xfrm>
            <a:off x="362712" y="3688080"/>
            <a:ext cx="11466576" cy="17956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/>
              <a:t>Interactive Simulator for the Food System</a:t>
            </a:r>
          </a:p>
          <a:p>
            <a:pPr algn="ctr"/>
            <a:r>
              <a:rPr lang="en-US" sz="1800" dirty="0"/>
              <a:t>One of the</a:t>
            </a:r>
            <a:r>
              <a:rPr lang="en-US" sz="1800" b="1" dirty="0"/>
              <a:t> </a:t>
            </a:r>
            <a:r>
              <a:rPr lang="en-US" sz="1800" dirty="0"/>
              <a:t>largest drivers of environmental change</a:t>
            </a:r>
            <a:endParaRPr lang="en-US" sz="1800" b="1" dirty="0"/>
          </a:p>
          <a:p>
            <a:pPr algn="ctr"/>
            <a:r>
              <a:rPr lang="en-US" sz="1800" dirty="0"/>
              <a:t>Consumer Perspective: Individuals hold the greatest impact-mitigation option (diet, food waste)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0755D20B-FA73-A877-CF40-8D2B974FC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</p:spPr>
        <p:txBody>
          <a:bodyPr/>
          <a:lstStyle/>
          <a:p>
            <a:r>
              <a:rPr lang="en-US" dirty="0"/>
              <a:t>International System Dynamics Conference 2026</a:t>
            </a:r>
            <a:endParaRPr lang="en-GB" dirty="0"/>
          </a:p>
        </p:txBody>
      </p:sp>
      <p:sp>
        <p:nvSpPr>
          <p:cNvPr id="10" name="Date Placeholder 6">
            <a:extLst>
              <a:ext uri="{FF2B5EF4-FFF2-40B4-BE49-F238E27FC236}">
                <a16:creationId xmlns:a16="http://schemas.microsoft.com/office/drawing/2014/main" id="{8CC37B24-9B15-154A-6DCF-338741BA4D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</p:spPr>
        <p:txBody>
          <a:bodyPr/>
          <a:lstStyle/>
          <a:p>
            <a:r>
              <a:rPr lang="en-US" dirty="0"/>
              <a:t>20 Jul – 24 Jul 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767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15205-7C09-6F87-726C-C32B72CDB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ontent Placeholder 1">
            <a:extLst>
              <a:ext uri="{FF2B5EF4-FFF2-40B4-BE49-F238E27FC236}">
                <a16:creationId xmlns:a16="http://schemas.microsoft.com/office/drawing/2014/main" id="{1300DB86-6D9B-C717-A8E5-12871264C2A0}"/>
              </a:ext>
            </a:extLst>
          </p:cNvPr>
          <p:cNvSpPr txBox="1">
            <a:spLocks/>
          </p:cNvSpPr>
          <p:nvPr/>
        </p:nvSpPr>
        <p:spPr>
          <a:xfrm>
            <a:off x="6096000" y="870463"/>
            <a:ext cx="5695139" cy="46535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u="sng" dirty="0"/>
              <a:t>FeliXSim (Web Interface)</a:t>
            </a: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Configure variables flexibly into an </a:t>
            </a:r>
            <a:r>
              <a:rPr lang="en-US" sz="1600" b="1" dirty="0"/>
              <a:t>input-output</a:t>
            </a:r>
            <a:r>
              <a:rPr lang="en-US" sz="1600" dirty="0"/>
              <a:t> format; scoped to </a:t>
            </a:r>
            <a:r>
              <a:rPr lang="en-US" sz="1600" b="1" dirty="0"/>
              <a:t>food systems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Interactive elements </a:t>
            </a:r>
            <a:r>
              <a:rPr lang="en-US" sz="1600" dirty="0"/>
              <a:t>for scenario exploration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Web Tech: </a:t>
            </a:r>
            <a:r>
              <a:rPr lang="en-US" sz="1600" dirty="0" err="1"/>
              <a:t>WebAssembly</a:t>
            </a:r>
            <a:r>
              <a:rPr lang="en-US" sz="1600" dirty="0"/>
              <a:t>, jQuery, Chart.js, </a:t>
            </a:r>
            <a:r>
              <a:rPr lang="en-US" sz="1600" dirty="0" err="1"/>
              <a:t>etc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E1163-BC38-EA27-C3FC-56774AA4CF9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EF67E-8C3A-DBDF-1937-0568AE6A7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84" y="55902"/>
            <a:ext cx="10678824" cy="79668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Development</a:t>
            </a:r>
            <a:r>
              <a:rPr lang="en-US" dirty="0">
                <a:solidFill>
                  <a:schemeClr val="accent6"/>
                </a:solidFill>
              </a:rPr>
              <a:t> of </a:t>
            </a:r>
            <a:r>
              <a:rPr lang="en-US" i="1" dirty="0">
                <a:solidFill>
                  <a:schemeClr val="accent6"/>
                </a:solidFill>
              </a:rPr>
              <a:t>FeliXSim</a:t>
            </a:r>
            <a:r>
              <a:rPr lang="en-US" dirty="0">
                <a:solidFill>
                  <a:schemeClr val="accent6"/>
                </a:solidFill>
              </a:rPr>
              <a:t>?</a:t>
            </a:r>
          </a:p>
        </p:txBody>
      </p:sp>
      <p:sp>
        <p:nvSpPr>
          <p:cNvPr id="69" name="Content Placeholder 1">
            <a:extLst>
              <a:ext uri="{FF2B5EF4-FFF2-40B4-BE49-F238E27FC236}">
                <a16:creationId xmlns:a16="http://schemas.microsoft.com/office/drawing/2014/main" id="{BA386135-5C75-802F-C2CE-8A51FBFAF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8260" y="870463"/>
            <a:ext cx="5460451" cy="4653517"/>
          </a:xfrm>
        </p:spPr>
        <p:txBody>
          <a:bodyPr>
            <a:normAutofit/>
          </a:bodyPr>
          <a:lstStyle/>
          <a:p>
            <a:pPr algn="ctr"/>
            <a:r>
              <a:rPr lang="en-US" u="sng" dirty="0" err="1"/>
              <a:t>FeliX</a:t>
            </a:r>
            <a:r>
              <a:rPr lang="en-US" u="sng" dirty="0"/>
              <a:t> v26 (</a:t>
            </a:r>
            <a:r>
              <a:rPr lang="en-US" u="sng" dirty="0" err="1"/>
              <a:t>Vensim</a:t>
            </a:r>
            <a:r>
              <a:rPr lang="en-US" u="sng" dirty="0"/>
              <a:t> Model)</a:t>
            </a:r>
            <a:r>
              <a:rPr lang="en-US" dirty="0"/>
              <a:t> </a:t>
            </a:r>
            <a:r>
              <a:rPr lang="en-US" sz="1100" dirty="0"/>
              <a:t>(</a:t>
            </a:r>
            <a:r>
              <a:rPr lang="en-US" sz="11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IIASA, 2024</a:t>
            </a:r>
            <a:r>
              <a:rPr lang="en-US" sz="1100" dirty="0"/>
              <a:t>)</a:t>
            </a: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br>
              <a:rPr lang="en-US" u="sng" dirty="0"/>
            </a:b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b="1" dirty="0"/>
              <a:t>System dynamics-</a:t>
            </a:r>
            <a:r>
              <a:rPr lang="en-US" sz="1600" dirty="0"/>
              <a:t>based global IAM (1900 to 2100)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Includes </a:t>
            </a:r>
            <a:r>
              <a:rPr lang="en-US" sz="1600" b="1" dirty="0"/>
              <a:t>nine modules </a:t>
            </a:r>
            <a:r>
              <a:rPr lang="en-US" sz="1600" dirty="0"/>
              <a:t>to represent the dynamic </a:t>
            </a:r>
            <a:r>
              <a:rPr lang="en-US" sz="1600" b="1" dirty="0"/>
              <a:t>Earth-Human</a:t>
            </a:r>
            <a:r>
              <a:rPr lang="en-US" sz="1600" dirty="0"/>
              <a:t> system with </a:t>
            </a:r>
            <a:r>
              <a:rPr lang="en-US" sz="1600" b="1" dirty="0"/>
              <a:t>feedback loops </a:t>
            </a:r>
            <a:r>
              <a:rPr lang="en-US" sz="1600" dirty="0"/>
              <a:t>within and between them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83A7394-858D-2C37-7E12-B5C7B89EEF9E}"/>
              </a:ext>
            </a:extLst>
          </p:cNvPr>
          <p:cNvGrpSpPr/>
          <p:nvPr/>
        </p:nvGrpSpPr>
        <p:grpSpPr>
          <a:xfrm>
            <a:off x="5630243" y="1173186"/>
            <a:ext cx="6227267" cy="2633734"/>
            <a:chOff x="637988" y="13455747"/>
            <a:chExt cx="12840148" cy="5223457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0942E37-4B9B-20A9-3884-5BBFF38C546F}"/>
                </a:ext>
              </a:extLst>
            </p:cNvPr>
            <p:cNvSpPr/>
            <p:nvPr/>
          </p:nvSpPr>
          <p:spPr>
            <a:xfrm>
              <a:off x="5815363" y="15604878"/>
              <a:ext cx="2090811" cy="1334174"/>
            </a:xfrm>
            <a:prstGeom prst="rect">
              <a:avLst/>
            </a:prstGeom>
            <a:solidFill>
              <a:srgbClr val="2B215E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FeliX</a:t>
              </a:r>
              <a:r>
                <a:rPr lang="en-US" sz="11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IAM</a:t>
              </a:r>
              <a:br>
                <a:rPr lang="en-US" sz="11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US" sz="11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(Simulated in Real Time)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3BC4FE9-4F00-259D-D9D2-3EB973C55F64}"/>
                </a:ext>
              </a:extLst>
            </p:cNvPr>
            <p:cNvSpPr txBox="1"/>
            <p:nvPr/>
          </p:nvSpPr>
          <p:spPr>
            <a:xfrm>
              <a:off x="637988" y="14257266"/>
              <a:ext cx="4208140" cy="3300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sz="14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Scenario Inputs</a:t>
              </a:r>
            </a:p>
            <a:p>
              <a:pPr algn="r"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Consumption</a:t>
              </a:r>
            </a:p>
            <a:p>
              <a:pPr algn="r"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Production</a:t>
              </a:r>
            </a:p>
            <a:p>
              <a:pPr algn="r"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Uncertainties</a:t>
              </a:r>
            </a:p>
            <a:p>
              <a:pPr algn="r"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External Drivers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0223ED1-ED7D-FDE7-D86D-9457520DD19A}"/>
                </a:ext>
              </a:extLst>
            </p:cNvPr>
            <p:cNvSpPr txBox="1"/>
            <p:nvPr/>
          </p:nvSpPr>
          <p:spPr>
            <a:xfrm>
              <a:off x="9480514" y="13455747"/>
              <a:ext cx="3997622" cy="5223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b="1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System Outcomes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Food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Nutrition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Land Use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Climate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Fertilizer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Biodiversity </a:t>
              </a:r>
            </a:p>
            <a:p>
              <a:pPr>
                <a:lnSpc>
                  <a:spcPct val="150000"/>
                </a:lnSpc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Water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3712D685-EE1F-D526-745A-5C799D5B0C7B}"/>
                </a:ext>
              </a:extLst>
            </p:cNvPr>
            <p:cNvCxnSpPr>
              <a:cxnSpLocks/>
            </p:cNvCxnSpPr>
            <p:nvPr/>
          </p:nvCxnSpPr>
          <p:spPr>
            <a:xfrm>
              <a:off x="2258241" y="15552074"/>
              <a:ext cx="2651295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666DBB61-BD31-7A2B-2D69-9BDBED04E3CF}"/>
                </a:ext>
              </a:extLst>
            </p:cNvPr>
            <p:cNvCxnSpPr>
              <a:cxnSpLocks/>
            </p:cNvCxnSpPr>
            <p:nvPr/>
          </p:nvCxnSpPr>
          <p:spPr>
            <a:xfrm>
              <a:off x="2666750" y="16187080"/>
              <a:ext cx="2242789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9284B3D-6DBE-2242-C49E-AA31A552DC96}"/>
                </a:ext>
              </a:extLst>
            </p:cNvPr>
            <p:cNvCxnSpPr>
              <a:cxnSpLocks/>
            </p:cNvCxnSpPr>
            <p:nvPr/>
          </p:nvCxnSpPr>
          <p:spPr>
            <a:xfrm>
              <a:off x="2258241" y="16822587"/>
              <a:ext cx="2651297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898AFD3D-986B-9324-5FE0-61A02E2DB8DF}"/>
                </a:ext>
              </a:extLst>
            </p:cNvPr>
            <p:cNvCxnSpPr>
              <a:cxnSpLocks/>
            </p:cNvCxnSpPr>
            <p:nvPr/>
          </p:nvCxnSpPr>
          <p:spPr>
            <a:xfrm>
              <a:off x="1881157" y="17471811"/>
              <a:ext cx="2995905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53D7AEE-C7CE-8496-836B-D2767741ADB4}"/>
                </a:ext>
              </a:extLst>
            </p:cNvPr>
            <p:cNvCxnSpPr>
              <a:cxnSpLocks/>
              <a:endCxn id="71" idx="1"/>
            </p:cNvCxnSpPr>
            <p:nvPr/>
          </p:nvCxnSpPr>
          <p:spPr>
            <a:xfrm>
              <a:off x="4903885" y="15552074"/>
              <a:ext cx="911478" cy="719891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BABC9350-67DE-985F-78B1-992FB79BC8C2}"/>
                </a:ext>
              </a:extLst>
            </p:cNvPr>
            <p:cNvCxnSpPr>
              <a:cxnSpLocks/>
              <a:endCxn id="71" idx="1"/>
            </p:cNvCxnSpPr>
            <p:nvPr/>
          </p:nvCxnSpPr>
          <p:spPr>
            <a:xfrm>
              <a:off x="4903885" y="16187079"/>
              <a:ext cx="911478" cy="84886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078071BD-C6A6-8B82-2F76-FE2ABD0914D4}"/>
                </a:ext>
              </a:extLst>
            </p:cNvPr>
            <p:cNvCxnSpPr>
              <a:cxnSpLocks/>
              <a:endCxn id="71" idx="1"/>
            </p:cNvCxnSpPr>
            <p:nvPr/>
          </p:nvCxnSpPr>
          <p:spPr>
            <a:xfrm flipV="1">
              <a:off x="4903885" y="16271965"/>
              <a:ext cx="911478" cy="558543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651B8830-8B3E-F7E2-1580-DDB7F6F71B4B}"/>
                </a:ext>
              </a:extLst>
            </p:cNvPr>
            <p:cNvCxnSpPr>
              <a:cxnSpLocks/>
              <a:endCxn id="71" idx="1"/>
            </p:cNvCxnSpPr>
            <p:nvPr/>
          </p:nvCxnSpPr>
          <p:spPr>
            <a:xfrm flipV="1">
              <a:off x="4877060" y="16271965"/>
              <a:ext cx="938303" cy="1199846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49E8B1E-C4ED-2B4D-F0FA-7A83C36920D0}"/>
                </a:ext>
              </a:extLst>
            </p:cNvPr>
            <p:cNvCxnSpPr>
              <a:cxnSpLocks/>
            </p:cNvCxnSpPr>
            <p:nvPr/>
          </p:nvCxnSpPr>
          <p:spPr>
            <a:xfrm>
              <a:off x="9461425" y="14741065"/>
              <a:ext cx="1974045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31F75801-FE41-CFC8-4699-1B69DC813B96}"/>
                </a:ext>
              </a:extLst>
            </p:cNvPr>
            <p:cNvCxnSpPr>
              <a:cxnSpLocks/>
            </p:cNvCxnSpPr>
            <p:nvPr/>
          </p:nvCxnSpPr>
          <p:spPr>
            <a:xfrm>
              <a:off x="9461425" y="15381145"/>
              <a:ext cx="1974045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A5779D1-5608-4324-D425-57036D63D28E}"/>
                </a:ext>
              </a:extLst>
            </p:cNvPr>
            <p:cNvCxnSpPr>
              <a:cxnSpLocks/>
            </p:cNvCxnSpPr>
            <p:nvPr/>
          </p:nvCxnSpPr>
          <p:spPr>
            <a:xfrm>
              <a:off x="9461425" y="16021225"/>
              <a:ext cx="1974045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18AE043C-3FEC-077D-0433-371E52B6ED98}"/>
                </a:ext>
              </a:extLst>
            </p:cNvPr>
            <p:cNvCxnSpPr>
              <a:cxnSpLocks/>
            </p:cNvCxnSpPr>
            <p:nvPr/>
          </p:nvCxnSpPr>
          <p:spPr>
            <a:xfrm>
              <a:off x="9428948" y="16658257"/>
              <a:ext cx="2006522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A6EB451-4CEF-6025-CE60-BEA4568A67EF}"/>
                </a:ext>
              </a:extLst>
            </p:cNvPr>
            <p:cNvCxnSpPr>
              <a:cxnSpLocks/>
            </p:cNvCxnSpPr>
            <p:nvPr/>
          </p:nvCxnSpPr>
          <p:spPr>
            <a:xfrm>
              <a:off x="9452404" y="17298665"/>
              <a:ext cx="1983066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75618200-AF02-9AB3-47B5-1B55A7C7D673}"/>
                </a:ext>
              </a:extLst>
            </p:cNvPr>
            <p:cNvCxnSpPr>
              <a:cxnSpLocks/>
            </p:cNvCxnSpPr>
            <p:nvPr/>
          </p:nvCxnSpPr>
          <p:spPr>
            <a:xfrm>
              <a:off x="9452404" y="17938745"/>
              <a:ext cx="1983066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835FCD53-5C0D-302A-2BB0-E24F8B808ACE}"/>
                </a:ext>
              </a:extLst>
            </p:cNvPr>
            <p:cNvCxnSpPr>
              <a:cxnSpLocks/>
            </p:cNvCxnSpPr>
            <p:nvPr/>
          </p:nvCxnSpPr>
          <p:spPr>
            <a:xfrm>
              <a:off x="9465647" y="18581873"/>
              <a:ext cx="1969823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C2774A76-DB8B-0B3E-C1F3-5E95C2005580}"/>
                </a:ext>
              </a:extLst>
            </p:cNvPr>
            <p:cNvCxnSpPr>
              <a:cxnSpLocks/>
              <a:stCxn id="71" idx="3"/>
            </p:cNvCxnSpPr>
            <p:nvPr/>
          </p:nvCxnSpPr>
          <p:spPr>
            <a:xfrm flipV="1">
              <a:off x="7906174" y="14741065"/>
              <a:ext cx="1568300" cy="153090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3C1CB6E1-31FA-03AE-2E39-E5451F667CAA}"/>
                </a:ext>
              </a:extLst>
            </p:cNvPr>
            <p:cNvCxnSpPr>
              <a:cxnSpLocks/>
              <a:stCxn id="71" idx="3"/>
            </p:cNvCxnSpPr>
            <p:nvPr/>
          </p:nvCxnSpPr>
          <p:spPr>
            <a:xfrm flipV="1">
              <a:off x="7906174" y="15381145"/>
              <a:ext cx="1568300" cy="89082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D6BE699D-EB84-5B7C-8F36-ABD5CFB9EF6E}"/>
                </a:ext>
              </a:extLst>
            </p:cNvPr>
            <p:cNvCxnSpPr>
              <a:cxnSpLocks/>
              <a:stCxn id="71" idx="3"/>
            </p:cNvCxnSpPr>
            <p:nvPr/>
          </p:nvCxnSpPr>
          <p:spPr>
            <a:xfrm flipV="1">
              <a:off x="7906174" y="16021225"/>
              <a:ext cx="1568300" cy="25074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DF06F471-6F5B-E573-7347-6DFA44DD4143}"/>
                </a:ext>
              </a:extLst>
            </p:cNvPr>
            <p:cNvCxnSpPr>
              <a:cxnSpLocks/>
              <a:stCxn id="71" idx="3"/>
            </p:cNvCxnSpPr>
            <p:nvPr/>
          </p:nvCxnSpPr>
          <p:spPr>
            <a:xfrm>
              <a:off x="7906174" y="16271965"/>
              <a:ext cx="1522774" cy="386292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0439DB2-B393-AEA6-9A70-B3241A935B1F}"/>
                </a:ext>
              </a:extLst>
            </p:cNvPr>
            <p:cNvCxnSpPr>
              <a:cxnSpLocks/>
              <a:stCxn id="71" idx="3"/>
            </p:cNvCxnSpPr>
            <p:nvPr/>
          </p:nvCxnSpPr>
          <p:spPr>
            <a:xfrm>
              <a:off x="7906174" y="16271965"/>
              <a:ext cx="1555251" cy="1027713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CA7AA5A8-F62C-8DBD-7765-8BE76187859F}"/>
                </a:ext>
              </a:extLst>
            </p:cNvPr>
            <p:cNvCxnSpPr>
              <a:cxnSpLocks/>
            </p:cNvCxnSpPr>
            <p:nvPr/>
          </p:nvCxnSpPr>
          <p:spPr>
            <a:xfrm>
              <a:off x="7909186" y="16271965"/>
              <a:ext cx="1552239" cy="166678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4DB92E43-C006-DB72-1B69-64133E14FBCA}"/>
                </a:ext>
              </a:extLst>
            </p:cNvPr>
            <p:cNvCxnSpPr>
              <a:cxnSpLocks/>
              <a:stCxn id="71" idx="3"/>
            </p:cNvCxnSpPr>
            <p:nvPr/>
          </p:nvCxnSpPr>
          <p:spPr>
            <a:xfrm>
              <a:off x="7906174" y="16271965"/>
              <a:ext cx="1559473" cy="230990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7" name="Picture 96">
            <a:extLst>
              <a:ext uri="{FF2B5EF4-FFF2-40B4-BE49-F238E27FC236}">
                <a16:creationId xmlns:a16="http://schemas.microsoft.com/office/drawing/2014/main" id="{D664D5DD-88A5-4731-5F4D-803BB4062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452237"/>
            <a:ext cx="2829953" cy="2336624"/>
          </a:xfrm>
          <a:prstGeom prst="rect">
            <a:avLst/>
          </a:prstGeom>
        </p:spPr>
      </p:pic>
      <p:cxnSp>
        <p:nvCxnSpPr>
          <p:cNvPr id="98" name="Connector: Curved 97">
            <a:extLst>
              <a:ext uri="{FF2B5EF4-FFF2-40B4-BE49-F238E27FC236}">
                <a16:creationId xmlns:a16="http://schemas.microsoft.com/office/drawing/2014/main" id="{EAB68ADD-37A3-0A80-FA20-ECE141E812B4}"/>
              </a:ext>
            </a:extLst>
          </p:cNvPr>
          <p:cNvCxnSpPr>
            <a:cxnSpLocks/>
          </p:cNvCxnSpPr>
          <p:nvPr/>
        </p:nvCxnSpPr>
        <p:spPr>
          <a:xfrm>
            <a:off x="4537179" y="1333200"/>
            <a:ext cx="4034623" cy="944515"/>
          </a:xfrm>
          <a:prstGeom prst="curvedConnector3">
            <a:avLst>
              <a:gd name="adj1" fmla="val 99926"/>
            </a:avLst>
          </a:prstGeom>
          <a:ln w="28575" cap="flat" cmpd="sng" algn="ctr">
            <a:solidFill>
              <a:schemeClr val="accent6"/>
            </a:solidFill>
            <a:prstDash val="sys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7" name="Arrow: Left-Right 106">
            <a:extLst>
              <a:ext uri="{FF2B5EF4-FFF2-40B4-BE49-F238E27FC236}">
                <a16:creationId xmlns:a16="http://schemas.microsoft.com/office/drawing/2014/main" id="{97B07310-2237-72BD-5C4E-168DF6D213C3}"/>
              </a:ext>
            </a:extLst>
          </p:cNvPr>
          <p:cNvSpPr/>
          <p:nvPr/>
        </p:nvSpPr>
        <p:spPr>
          <a:xfrm>
            <a:off x="2628790" y="5631111"/>
            <a:ext cx="6840329" cy="440429"/>
          </a:xfrm>
          <a:prstGeom prst="leftRightArrow">
            <a:avLst>
              <a:gd name="adj1" fmla="val 77682"/>
              <a:gd name="adj2" fmla="val 101370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Undergoing Development in Parallel</a:t>
            </a:r>
          </a:p>
        </p:txBody>
      </p:sp>
      <p:pic>
        <p:nvPicPr>
          <p:cNvPr id="109" name="Picture 108">
            <a:extLst>
              <a:ext uri="{FF2B5EF4-FFF2-40B4-BE49-F238E27FC236}">
                <a16:creationId xmlns:a16="http://schemas.microsoft.com/office/drawing/2014/main" id="{11B352C1-956C-4D73-F96F-02F1F3275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217" y="3415858"/>
            <a:ext cx="2482536" cy="26701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0" name="Picture 109" descr="Full of Economic-Environment Linkages and Integration dX/dt (FeliX) | IIASA">
            <a:extLst>
              <a:ext uri="{FF2B5EF4-FFF2-40B4-BE49-F238E27FC236}">
                <a16:creationId xmlns:a16="http://schemas.microsoft.com/office/drawing/2014/main" id="{9518BFCB-5229-4B40-3320-DB7BB9407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060" y="2379637"/>
            <a:ext cx="1816058" cy="1386703"/>
          </a:xfrm>
          <a:prstGeom prst="rect">
            <a:avLst/>
          </a:prstGeom>
        </p:spPr>
      </p:pic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B1D9CE0C-6DAE-577F-AAFD-25828AEC29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</p:spPr>
        <p:txBody>
          <a:bodyPr/>
          <a:lstStyle/>
          <a:p>
            <a:r>
              <a:rPr lang="en-US" dirty="0"/>
              <a:t>International System Dynamics Conference 2026</a:t>
            </a:r>
            <a:endParaRPr lang="en-GB" dirty="0"/>
          </a:p>
        </p:txBody>
      </p:sp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041E0E7B-19D4-3BCE-9531-B96D889633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</p:spPr>
        <p:txBody>
          <a:bodyPr/>
          <a:lstStyle/>
          <a:p>
            <a:r>
              <a:rPr lang="en-US" dirty="0"/>
              <a:t>20 Jul – 24 Jul 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5438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7A781-BF92-F2FD-15A4-C25F97A14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58" y="4984711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/>
                </a:solidFill>
              </a:rPr>
              <a:t>Interface Design </a:t>
            </a:r>
            <a:r>
              <a:rPr lang="en-US" sz="3200" dirty="0">
                <a:solidFill>
                  <a:schemeClr val="accent6"/>
                </a:solidFill>
              </a:rPr>
              <a:t>of FeliXSim and Key Features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7B4D7E-AAB6-B7AB-9F2B-6182784243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4DD70D79-0282-DCCA-896B-9AA128379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</p:spPr>
        <p:txBody>
          <a:bodyPr/>
          <a:lstStyle/>
          <a:p>
            <a:r>
              <a:rPr lang="en-US" dirty="0"/>
              <a:t>International System Dynamics Conference 2026</a:t>
            </a:r>
            <a:endParaRPr lang="en-GB" dirty="0"/>
          </a:p>
        </p:txBody>
      </p: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694C5BD1-5F0B-2BB5-7063-458D17E0C6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</p:spPr>
        <p:txBody>
          <a:bodyPr/>
          <a:lstStyle/>
          <a:p>
            <a:r>
              <a:rPr lang="en-US" dirty="0"/>
              <a:t>20 Jul – 24 Jul 2026</a:t>
            </a:r>
            <a:endParaRPr lang="en-GB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53FB396E-D451-87ED-742D-05761074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86" y="296679"/>
            <a:ext cx="10574802" cy="47658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940BFC-82CF-44BE-0606-2A1EC3EE67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590519" y="3817125"/>
            <a:ext cx="2173737" cy="21737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8609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CBA2D-CD99-3B2D-7589-AB3A40B10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02377D1-182C-397E-E4D2-34D40C1F12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0779" y="648555"/>
            <a:ext cx="5402321" cy="4340776"/>
          </a:xfrm>
        </p:spPr>
        <p:txBody>
          <a:bodyPr>
            <a:normAutofit/>
          </a:bodyPr>
          <a:lstStyle/>
          <a:p>
            <a:r>
              <a:rPr lang="en-US" sz="2400" b="1" dirty="0"/>
              <a:t>Impact-based Scenarios</a:t>
            </a:r>
          </a:p>
          <a:p>
            <a:r>
              <a:rPr lang="en-US" sz="1600" dirty="0"/>
              <a:t>Focusing on synergies, trade-offs, and target alignments</a:t>
            </a:r>
          </a:p>
          <a:p>
            <a:r>
              <a:rPr lang="en-US" sz="1600" i="1" dirty="0"/>
              <a:t>“If I were to change my diet, how does it influence the various sustainability outcomes?</a:t>
            </a:r>
            <a:endParaRPr lang="en-US" sz="1400" i="1" dirty="0"/>
          </a:p>
          <a:p>
            <a:endParaRPr lang="en-US" sz="24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DFA09D-0340-42FF-31F7-AAC568D84D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A85ED-A4C0-2E9E-C641-2072D8D68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International System Dynamics Conference 2026</a:t>
            </a:r>
            <a:endParaRPr lang="en-GB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F574C805-A48D-91CB-11D9-D5BDB8A9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04" y="-65704"/>
            <a:ext cx="10678824" cy="796688"/>
          </a:xfrm>
        </p:spPr>
        <p:txBody>
          <a:bodyPr/>
          <a:lstStyle/>
          <a:p>
            <a:pPr algn="ctr"/>
            <a:r>
              <a:rPr lang="en-US" b="1" dirty="0"/>
              <a:t>Content Design</a:t>
            </a:r>
            <a:endParaRPr lang="en-US" dirty="0"/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46239D84-9E4D-8523-0B33-C79F28ABF4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</p:spPr>
        <p:txBody>
          <a:bodyPr/>
          <a:lstStyle/>
          <a:p>
            <a:r>
              <a:rPr lang="en-US" dirty="0"/>
              <a:t>20 Jul – 24 Jul 2026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B53C2B1-569D-17B7-8418-0E7492BE8A60}"/>
              </a:ext>
            </a:extLst>
          </p:cNvPr>
          <p:cNvSpPr txBox="1">
            <a:spLocks/>
          </p:cNvSpPr>
          <p:nvPr/>
        </p:nvSpPr>
        <p:spPr>
          <a:xfrm>
            <a:off x="6096000" y="648555"/>
            <a:ext cx="5402321" cy="4340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Uncertainties-based Scenarios</a:t>
            </a:r>
          </a:p>
          <a:p>
            <a:r>
              <a:rPr lang="en-US" sz="1600" dirty="0"/>
              <a:t>Focusing on impact pathways, </a:t>
            </a:r>
            <a:r>
              <a:rPr lang="en-US" sz="1600" dirty="0" err="1"/>
              <a:t>behaviour</a:t>
            </a:r>
            <a:r>
              <a:rPr lang="en-US" sz="1600" dirty="0"/>
              <a:t> drivers and technological change</a:t>
            </a:r>
          </a:p>
          <a:p>
            <a:r>
              <a:rPr lang="en-US" sz="1400" i="1" dirty="0"/>
              <a:t>“What are the behavioral drivers of large-scale diet change?”</a:t>
            </a:r>
            <a:endParaRPr lang="en-US" sz="1200" i="1" dirty="0"/>
          </a:p>
          <a:p>
            <a:endParaRPr lang="en-US" sz="1400" dirty="0"/>
          </a:p>
          <a:p>
            <a:endParaRPr lang="en-US" sz="2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5F1C1D-F017-71AE-04EC-B7147157C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758" y="4328529"/>
            <a:ext cx="2818172" cy="1642578"/>
          </a:xfrm>
          <a:prstGeom prst="rect">
            <a:avLst/>
          </a:prstGeom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F4B523-E636-79B9-F844-1392B26D1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85" y="4298861"/>
            <a:ext cx="3131085" cy="17493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C137126-79E6-1F3C-C242-A8D66DE1CA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924" y="2326865"/>
            <a:ext cx="4578048" cy="19390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FF16A1-5AA5-5AE8-605F-A646F2D0A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8136" y="2316103"/>
            <a:ext cx="4578048" cy="1939027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78DED6B0-C694-3E28-4197-DBC80B835C93}"/>
              </a:ext>
            </a:extLst>
          </p:cNvPr>
          <p:cNvSpPr/>
          <p:nvPr/>
        </p:nvSpPr>
        <p:spPr>
          <a:xfrm>
            <a:off x="370024" y="3327354"/>
            <a:ext cx="1480112" cy="817638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836FEB1-75E0-CBFA-9B8E-C9B70B5DD7EB}"/>
              </a:ext>
            </a:extLst>
          </p:cNvPr>
          <p:cNvSpPr/>
          <p:nvPr/>
        </p:nvSpPr>
        <p:spPr>
          <a:xfrm>
            <a:off x="4081900" y="3327354"/>
            <a:ext cx="1480112" cy="817638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D7EF1D3-6837-EA51-0A58-5C3C819942AA}"/>
              </a:ext>
            </a:extLst>
          </p:cNvPr>
          <p:cNvSpPr/>
          <p:nvPr/>
        </p:nvSpPr>
        <p:spPr>
          <a:xfrm>
            <a:off x="7628283" y="2272372"/>
            <a:ext cx="2349093" cy="859112"/>
          </a:xfrm>
          <a:prstGeom prst="ellipse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1F984F5-71EF-6A4C-B1B3-E13776CBB959}"/>
              </a:ext>
            </a:extLst>
          </p:cNvPr>
          <p:cNvSpPr/>
          <p:nvPr/>
        </p:nvSpPr>
        <p:spPr>
          <a:xfrm>
            <a:off x="7868504" y="3357417"/>
            <a:ext cx="1783416" cy="859112"/>
          </a:xfrm>
          <a:prstGeom prst="ellipse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3162343-754B-0F62-2960-4267DFB1D0D7}"/>
              </a:ext>
            </a:extLst>
          </p:cNvPr>
          <p:cNvSpPr/>
          <p:nvPr/>
        </p:nvSpPr>
        <p:spPr>
          <a:xfrm>
            <a:off x="9977376" y="3347179"/>
            <a:ext cx="1382383" cy="859112"/>
          </a:xfrm>
          <a:prstGeom prst="ellipse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736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6A120-321B-6025-C03D-A6AA8E88A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Final 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5AF5A-7ADA-1DBE-9BFD-292830C59D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712" y="1917699"/>
            <a:ext cx="11829288" cy="4169855"/>
          </a:xfrm>
        </p:spPr>
        <p:txBody>
          <a:bodyPr>
            <a:normAutofit/>
          </a:bodyPr>
          <a:lstStyle/>
          <a:p>
            <a:r>
              <a:rPr lang="en-US" dirty="0"/>
              <a:t>Interactive simulators allows the best of both worlds – 1) </a:t>
            </a:r>
            <a:r>
              <a:rPr lang="en-US" b="1" dirty="0"/>
              <a:t>scientific </a:t>
            </a:r>
            <a:r>
              <a:rPr lang="en-US" b="1" dirty="0" err="1"/>
              <a:t>rigour</a:t>
            </a:r>
            <a:r>
              <a:rPr lang="en-US" b="1" dirty="0"/>
              <a:t> </a:t>
            </a:r>
            <a:r>
              <a:rPr lang="en-US" dirty="0"/>
              <a:t>of </a:t>
            </a:r>
            <a:br>
              <a:rPr lang="en-US" dirty="0"/>
            </a:br>
            <a:r>
              <a:rPr lang="en-US" dirty="0"/>
              <a:t>model frameworks, but 2) </a:t>
            </a:r>
            <a:r>
              <a:rPr lang="en-US" b="1" dirty="0"/>
              <a:t>non-expert engagement </a:t>
            </a:r>
            <a:r>
              <a:rPr lang="en-US" dirty="0"/>
              <a:t>from interface/feature design.</a:t>
            </a:r>
          </a:p>
          <a:p>
            <a:endParaRPr lang="en-US" dirty="0"/>
          </a:p>
          <a:p>
            <a:r>
              <a:rPr lang="en-US" dirty="0"/>
              <a:t>FeliXSim contributes an interactive simulator for the </a:t>
            </a:r>
            <a:r>
              <a:rPr lang="en-US" b="1" dirty="0"/>
              <a:t>food system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There is always more </a:t>
            </a:r>
            <a:r>
              <a:rPr lang="en-US" b="1" dirty="0"/>
              <a:t>potential</a:t>
            </a:r>
            <a:r>
              <a:rPr lang="en-US" dirty="0"/>
              <a:t> to make models more engaging.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31E699-4462-42C5-722E-81325514B9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8B0777-827F-8D42-90B1-61394C340E6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D5ADA42-7883-AA6A-651E-08A4DB45F6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485" y="6514242"/>
            <a:ext cx="9296375" cy="246221"/>
          </a:xfrm>
        </p:spPr>
        <p:txBody>
          <a:bodyPr/>
          <a:lstStyle/>
          <a:p>
            <a:r>
              <a:rPr lang="en-US" dirty="0"/>
              <a:t>International System Dynamics Conference 2026</a:t>
            </a:r>
            <a:endParaRPr lang="en-GB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9B154717-A0F9-3862-DA1E-539D66B1B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0338" y="6373280"/>
            <a:ext cx="9084295" cy="143061"/>
          </a:xfrm>
        </p:spPr>
        <p:txBody>
          <a:bodyPr/>
          <a:lstStyle/>
          <a:p>
            <a:r>
              <a:rPr lang="en-US" dirty="0"/>
              <a:t>20 Jul – 24 Jul 2026</a:t>
            </a:r>
            <a:endParaRPr lang="en-GB" dirty="0"/>
          </a:p>
        </p:txBody>
      </p:sp>
      <p:pic>
        <p:nvPicPr>
          <p:cNvPr id="6" name="Picture 5" descr="Engagement - Free marketing icons">
            <a:extLst>
              <a:ext uri="{FF2B5EF4-FFF2-40B4-BE49-F238E27FC236}">
                <a16:creationId xmlns:a16="http://schemas.microsoft.com/office/drawing/2014/main" id="{7224AB01-B703-7025-9813-320EC71BD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107" y="3321927"/>
            <a:ext cx="1985981" cy="198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46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547A728-470D-DD4C-B25D-8FA003B4B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314" y="2047533"/>
            <a:ext cx="4829555" cy="79855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448C746E-366C-DB4A-B639-D75934F8A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5313" y="2778100"/>
            <a:ext cx="3499647" cy="333077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Please reach out if you have any Questions!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BD5F9E9-B034-8E41-B1A0-51D1AD708286}"/>
              </a:ext>
            </a:extLst>
          </p:cNvPr>
          <p:cNvSpPr txBox="1">
            <a:spLocks/>
          </p:cNvSpPr>
          <p:nvPr/>
        </p:nvSpPr>
        <p:spPr>
          <a:xfrm>
            <a:off x="1070144" y="2876926"/>
            <a:ext cx="4384725" cy="10031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2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RYAN TAN</a:t>
            </a:r>
            <a:br>
              <a:rPr lang="en-GB" sz="12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12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Energy, Climate and Environment</a:t>
            </a:r>
            <a:br>
              <a:rPr lang="en-GB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tanryan@iiasa.ac.at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E73622D-57BB-537D-C867-04E1A9CEE83B}"/>
              </a:ext>
            </a:extLst>
          </p:cNvPr>
          <p:cNvSpPr/>
          <p:nvPr/>
        </p:nvSpPr>
        <p:spPr>
          <a:xfrm>
            <a:off x="6309360" y="233065"/>
            <a:ext cx="5648960" cy="63918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!!!</a:t>
            </a:r>
          </a:p>
          <a:p>
            <a:pPr algn="ctr"/>
            <a:endParaRPr lang="en-US" b="1" dirty="0"/>
          </a:p>
          <a:p>
            <a:pPr algn="ctr"/>
            <a:r>
              <a:rPr lang="en-US" sz="2800" u="sng" dirty="0"/>
              <a:t>Workshop: </a:t>
            </a:r>
          </a:p>
          <a:p>
            <a:pPr algn="ctr"/>
            <a:endParaRPr lang="en-US" u="sng" dirty="0"/>
          </a:p>
          <a:p>
            <a:pPr algn="ctr"/>
            <a:r>
              <a:rPr lang="en-US" dirty="0"/>
              <a:t>Low-carbon behavior changes: </a:t>
            </a:r>
          </a:p>
          <a:p>
            <a:pPr algn="ctr"/>
            <a:r>
              <a:rPr lang="en-US" dirty="0"/>
              <a:t>Exploring food system scenarios with FeliXSim</a:t>
            </a:r>
          </a:p>
          <a:p>
            <a:pPr algn="ctr"/>
            <a:r>
              <a:rPr lang="en-US" dirty="0"/>
              <a:t> </a:t>
            </a:r>
          </a:p>
          <a:p>
            <a:pPr algn="ctr"/>
            <a:r>
              <a:rPr lang="en-US" b="1" dirty="0"/>
              <a:t>TPM Hall G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b="1" dirty="0"/>
              <a:t>Friday </a:t>
            </a:r>
            <a:br>
              <a:rPr lang="en-US" b="1" dirty="0"/>
            </a:br>
            <a:r>
              <a:rPr lang="en-US" b="1" dirty="0"/>
              <a:t>10:30 AM – 12:00 PM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b="1" dirty="0"/>
              <a:t>Thread:</a:t>
            </a:r>
            <a:r>
              <a:rPr lang="en-US" dirty="0"/>
              <a:t> Environment and Resources, </a:t>
            </a:r>
          </a:p>
          <a:p>
            <a:pPr algn="ctr"/>
            <a:r>
              <a:rPr lang="en-US" b="1" dirty="0"/>
              <a:t>Duration:</a:t>
            </a:r>
            <a:r>
              <a:rPr lang="en-US" dirty="0"/>
              <a:t> 90 minutes</a:t>
            </a:r>
          </a:p>
          <a:p>
            <a:pPr algn="ctr"/>
            <a:r>
              <a:rPr lang="en-US" b="1" dirty="0"/>
              <a:t>Chair:</a:t>
            </a:r>
            <a:r>
              <a:rPr lang="en-US" dirty="0"/>
              <a:t> Sibel Eker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!!!</a:t>
            </a:r>
          </a:p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5E40A7-655A-580A-9A87-F5F59AD20F3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/>
        </p:blipFill>
        <p:spPr>
          <a:xfrm>
            <a:off x="3751675" y="938223"/>
            <a:ext cx="1728594" cy="172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5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IAS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653A0"/>
      </a:accent1>
      <a:accent2>
        <a:srgbClr val="60C6BF"/>
      </a:accent2>
      <a:accent3>
        <a:srgbClr val="207E6E"/>
      </a:accent3>
      <a:accent4>
        <a:srgbClr val="FBBB40"/>
      </a:accent4>
      <a:accent5>
        <a:srgbClr val="EE696B"/>
      </a:accent5>
      <a:accent6>
        <a:srgbClr val="684B94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IASA Template Old but NEW" id="{9246D6C3-268A-2744-ACF8-43068FFB17A5}" vid="{B2C6A768-165A-584D-88A6-2CB877225D2D}"/>
    </a:ext>
  </a:extLst>
</a:theme>
</file>

<file path=ppt/theme/theme2.xml><?xml version="1.0" encoding="utf-8"?>
<a:theme xmlns:a="http://schemas.openxmlformats.org/drawingml/2006/main" name="IIASA alternatives">
  <a:themeElements>
    <a:clrScheme name="Custom 1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61C6C0"/>
      </a:accent2>
      <a:accent3>
        <a:srgbClr val="207F6E"/>
      </a:accent3>
      <a:accent4>
        <a:srgbClr val="FCBB40"/>
      </a:accent4>
      <a:accent5>
        <a:srgbClr val="EE696B"/>
      </a:accent5>
      <a:accent6>
        <a:srgbClr val="684C94"/>
      </a:accent6>
      <a:hlink>
        <a:srgbClr val="61ADC0"/>
      </a:hlink>
      <a:folHlink>
        <a:srgbClr val="617FC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IASA Template Old but NEW" id="{9246D6C3-268A-2744-ACF8-43068FFB17A5}" vid="{9AF9885F-5631-4D4B-B918-0650DB50B1F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6d0d16-1dee-47e1-bf92-d9f0fa96f74f">
      <Terms xmlns="http://schemas.microsoft.com/office/infopath/2007/PartnerControls"/>
    </lcf76f155ced4ddcb4097134ff3c332f>
    <TaxCatchAll xmlns="f6ac484e-6f4b-449e-97bc-95b5250eb83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3EDDB0D88A5D42AF201CA04542BB35" ma:contentTypeVersion="16" ma:contentTypeDescription="Create a new document." ma:contentTypeScope="" ma:versionID="5a2ea82437d7430e393393f6807ad89e">
  <xsd:schema xmlns:xsd="http://www.w3.org/2001/XMLSchema" xmlns:xs="http://www.w3.org/2001/XMLSchema" xmlns:p="http://schemas.microsoft.com/office/2006/metadata/properties" xmlns:ns2="196d0d16-1dee-47e1-bf92-d9f0fa96f74f" xmlns:ns3="f6ac484e-6f4b-449e-97bc-95b5250eb830" targetNamespace="http://schemas.microsoft.com/office/2006/metadata/properties" ma:root="true" ma:fieldsID="e3611eef974cc88d04ddcfc2262aa2c1" ns2:_="" ns3:_="">
    <xsd:import namespace="196d0d16-1dee-47e1-bf92-d9f0fa96f74f"/>
    <xsd:import namespace="f6ac484e-6f4b-449e-97bc-95b5250eb8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6d0d16-1dee-47e1-bf92-d9f0fa96f7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bf481b40-f286-4908-848d-74455da6f2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ac484e-6f4b-449e-97bc-95b5250eb830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3d83a147-d3a5-4787-ba89-7a564a29f6b5}" ma:internalName="TaxCatchAll" ma:showField="CatchAllData" ma:web="f6ac484e-6f4b-449e-97bc-95b5250eb8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D93C57-A7ED-44E6-88BF-DA3984EE19E6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www.w3.org/XML/1998/namespace"/>
    <ds:schemaRef ds:uri="b32a2a97-3533-4d73-9cf8-e2926f34c4f5"/>
    <ds:schemaRef ds:uri="7869ffb4-414b-42f3-84ec-4bfffff9958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E794EA7-8E28-4624-885F-9EF05194D2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280E89-305A-4A65-99D5-8CCA7472782C}"/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 (09.2024)</Template>
  <TotalTime>0</TotalTime>
  <Words>668</Words>
  <Application>Microsoft Office PowerPoint</Application>
  <PresentationFormat>Widescreen</PresentationFormat>
  <Paragraphs>129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Courier New</vt:lpstr>
      <vt:lpstr>Source Sans Pro</vt:lpstr>
      <vt:lpstr>Tahoma</vt:lpstr>
      <vt:lpstr>Wingdings</vt:lpstr>
      <vt:lpstr>Office Theme</vt:lpstr>
      <vt:lpstr>IIASA alternatives</vt:lpstr>
      <vt:lpstr>FeliXSim:  An Interactive Simulation Environment for Global Systems Modeling in Climate and Sustainability Contexts</vt:lpstr>
      <vt:lpstr>What are “Interactive Simulators”?</vt:lpstr>
      <vt:lpstr>Why Interactive Simulators?</vt:lpstr>
      <vt:lpstr>Goal for FeliXSim</vt:lpstr>
      <vt:lpstr>Development of FeliXSim?</vt:lpstr>
      <vt:lpstr>Interface Design of FeliXSim and Key Features</vt:lpstr>
      <vt:lpstr>Content Design</vt:lpstr>
      <vt:lpstr>Final Remarks</vt:lpstr>
      <vt:lpstr>Thank You!</vt:lpstr>
      <vt:lpstr>Conceptualisation of the Food System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TAN Ryan</dc:creator>
  <cp:lastModifiedBy>TAN Ryan</cp:lastModifiedBy>
  <cp:revision>37</cp:revision>
  <cp:lastPrinted>2018-09-04T06:30:47Z</cp:lastPrinted>
  <dcterms:created xsi:type="dcterms:W3CDTF">2025-07-04T12:52:37Z</dcterms:created>
  <dcterms:modified xsi:type="dcterms:W3CDTF">2026-07-22T09:22:02Z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0x010100833EDDB0D88A5D42AF201CA04542BB35</vt:lpwstr>
  </property>
  <property fmtid="{D5CDD505-2E9C-101B-9397-08002B2CF9AE}" pid="3" name="_dlc_DocIdItemGuid">
    <vt:lpwstr>21d70297-cd61-47d2-9611-414a1fcff47b</vt:lpwstr>
  </property>
  <property fmtid="{D5CDD505-2E9C-101B-9397-08002B2CF9AE}" pid="4" name="MediaServiceImageTags">
    <vt:lpwstr/>
  </property>
</Properties>
</file>