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</p:sldMasterIdLst>
  <p:notesMasterIdLst>
    <p:notesMasterId r:id="rId22"/>
  </p:notesMasterIdLst>
  <p:handoutMasterIdLst>
    <p:handoutMasterId r:id="rId23"/>
  </p:handoutMasterIdLst>
  <p:sldIdLst>
    <p:sldId id="256" r:id="rId6"/>
    <p:sldId id="339" r:id="rId7"/>
    <p:sldId id="323" r:id="rId8"/>
    <p:sldId id="324" r:id="rId9"/>
    <p:sldId id="325" r:id="rId10"/>
    <p:sldId id="326" r:id="rId11"/>
    <p:sldId id="331" r:id="rId12"/>
    <p:sldId id="298" r:id="rId13"/>
    <p:sldId id="341" r:id="rId14"/>
    <p:sldId id="332" r:id="rId15"/>
    <p:sldId id="335" r:id="rId16"/>
    <p:sldId id="342" r:id="rId17"/>
    <p:sldId id="336" r:id="rId18"/>
    <p:sldId id="320" r:id="rId19"/>
    <p:sldId id="302" r:id="rId20"/>
    <p:sldId id="33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00"/>
    <a:srgbClr val="FFFFFF"/>
    <a:srgbClr val="4FA7FF"/>
    <a:srgbClr val="FF8000"/>
    <a:srgbClr val="D7D700"/>
    <a:srgbClr val="2455A3"/>
    <a:srgbClr val="C5C000"/>
    <a:srgbClr val="804040"/>
    <a:srgbClr val="0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5229" autoAdjust="0"/>
  </p:normalViewPr>
  <p:slideViewPr>
    <p:cSldViewPr snapToGrid="0" snapToObjects="1">
      <p:cViewPr varScale="1">
        <p:scale>
          <a:sx n="70" d="100"/>
          <a:sy n="70" d="100"/>
        </p:scale>
        <p:origin x="100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CDBA-9923-755F-6552-87756707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0CBA7-06CA-305B-51BB-A554D38CB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5E318-C107-7E90-8EFA-C6F33930C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structure.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time horizon, important of feedback changes over time.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the outcome of focus, different fee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In the food system, those who have relatively lesser feedback strength impacts e.g. climate, population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Interestingly:</a:t>
            </a:r>
          </a:p>
          <a:p>
            <a:pPr marL="171450" indent="-171450">
              <a:buFontTx/>
              <a:buChar char="-"/>
            </a:pPr>
            <a:r>
              <a:rPr lang="en-US" dirty="0"/>
              <a:t>Fast intensification feedbacks e.g. fertilizer, water remain dominant in near term</a:t>
            </a:r>
          </a:p>
          <a:p>
            <a:pPr marL="171450" indent="-171450">
              <a:buFontTx/>
              <a:buChar char="-"/>
            </a:pPr>
            <a:r>
              <a:rPr lang="en-US" dirty="0"/>
              <a:t>Slow climate-resource couplings in the long term. </a:t>
            </a:r>
            <a:r>
              <a:rPr lang="en-US" dirty="0" err="1"/>
              <a:t>Poulation</a:t>
            </a:r>
            <a:r>
              <a:rPr lang="en-US" dirty="0"/>
              <a:t> and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Implications to Models: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models can get away with partial coupling, in the short term but not long term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Direct feedbacks are clearly strong (declines slightly in future)</a:t>
            </a:r>
          </a:p>
          <a:p>
            <a:r>
              <a:rPr lang="en-US" dirty="0" err="1"/>
              <a:t>Fertilisation</a:t>
            </a:r>
            <a:r>
              <a:rPr lang="en-US" dirty="0"/>
              <a:t> </a:t>
            </a:r>
            <a:r>
              <a:rPr lang="en-US" dirty="0" err="1"/>
              <a:t>intensentification</a:t>
            </a:r>
            <a:r>
              <a:rPr lang="en-US" dirty="0"/>
              <a:t> is key – </a:t>
            </a:r>
            <a:r>
              <a:rPr lang="en-US" dirty="0" err="1"/>
              <a:t>mainitains</a:t>
            </a:r>
            <a:r>
              <a:rPr lang="en-US" dirty="0"/>
              <a:t> the balance of </a:t>
            </a:r>
            <a:r>
              <a:rPr lang="en-US" dirty="0" err="1"/>
              <a:t>landuse</a:t>
            </a:r>
            <a:r>
              <a:rPr lang="en-US" dirty="0"/>
              <a:t>, calories.</a:t>
            </a:r>
          </a:p>
          <a:p>
            <a:r>
              <a:rPr lang="en-US" dirty="0"/>
              <a:t>Water extraction increasing importance: early stage</a:t>
            </a:r>
          </a:p>
          <a:p>
            <a:endParaRPr lang="en-US" dirty="0"/>
          </a:p>
          <a:p>
            <a:r>
              <a:rPr lang="en-US" dirty="0"/>
              <a:t>Role of Climate feedback:</a:t>
            </a:r>
          </a:p>
          <a:p>
            <a:r>
              <a:rPr lang="en-US" dirty="0"/>
              <a:t>Delayed feedback. Also less than expected because emissions from AFOLU </a:t>
            </a:r>
            <a:r>
              <a:rPr lang="en-US" dirty="0" err="1"/>
              <a:t>isnt</a:t>
            </a:r>
            <a:r>
              <a:rPr lang="en-US" dirty="0"/>
              <a:t> realistically as big as other energy/industrial sources.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Role of Biodiversity-Ecosystem  Feedback:</a:t>
            </a:r>
          </a:p>
          <a:p>
            <a:r>
              <a:rPr lang="en-US" dirty="0"/>
              <a:t>It’s not THE dominant feedback but steadily contributes to most objectives. </a:t>
            </a:r>
          </a:p>
          <a:p>
            <a:r>
              <a:rPr lang="en-US" dirty="0" err="1"/>
              <a:t>Emphasise</a:t>
            </a:r>
            <a:r>
              <a:rPr lang="en-US" dirty="0"/>
              <a:t> its role as system resilience rather than immediate productivity</a:t>
            </a:r>
          </a:p>
          <a:p>
            <a:endParaRPr lang="en-US" dirty="0"/>
          </a:p>
          <a:p>
            <a:r>
              <a:rPr lang="en-US" dirty="0"/>
              <a:t>“Less” important Feedbacks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Population and Climate* Not because its not a driver, but the food system </a:t>
            </a:r>
            <a:r>
              <a:rPr lang="en-US" dirty="0" err="1"/>
              <a:t>isnt</a:t>
            </a:r>
            <a:r>
              <a:rPr lang="en-US" dirty="0"/>
              <a:t> much of a driver </a:t>
            </a:r>
            <a:r>
              <a:rPr lang="en-US" dirty="0" err="1"/>
              <a:t>e.g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Interaction effects in general: </a:t>
            </a:r>
          </a:p>
          <a:p>
            <a:r>
              <a:rPr lang="en-US" dirty="0"/>
              <a:t>- Important in the Medium term (see s1-st divergence in 2050) especially on caloric and freshwater – related to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85BA-6F2B-BBC2-75D4-1ADF0E09C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0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71A3A-C9F0-34C6-184C-0EB8F402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27D5A-C1C9-ECA0-A1C5-10955158D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7D319-801D-09E9-1EBC-4DD52F053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structure.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time horizon, important of feedback changes over time.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the outcome of focus, different fee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In the food system, those who have relatively lesser feedback strength impacts e.g. climate, population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Interestingly:</a:t>
            </a:r>
          </a:p>
          <a:p>
            <a:pPr marL="171450" indent="-171450">
              <a:buFontTx/>
              <a:buChar char="-"/>
            </a:pPr>
            <a:r>
              <a:rPr lang="en-US" dirty="0"/>
              <a:t>Fast intensification feedbacks e.g. fertilizer, water remain dominant in near term</a:t>
            </a:r>
          </a:p>
          <a:p>
            <a:pPr marL="171450" indent="-171450">
              <a:buFontTx/>
              <a:buChar char="-"/>
            </a:pPr>
            <a:r>
              <a:rPr lang="en-US" dirty="0"/>
              <a:t>Slow climate-resource couplings in the long term. </a:t>
            </a:r>
            <a:r>
              <a:rPr lang="en-US" dirty="0" err="1"/>
              <a:t>Poulation</a:t>
            </a:r>
            <a:r>
              <a:rPr lang="en-US" dirty="0"/>
              <a:t> and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Implications to Models: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models can get away with partial coupling, in the short term but not long term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Direct feedbacks are clearly strong (declines slightly in future)</a:t>
            </a:r>
          </a:p>
          <a:p>
            <a:r>
              <a:rPr lang="en-US" dirty="0" err="1"/>
              <a:t>Fertilisation</a:t>
            </a:r>
            <a:r>
              <a:rPr lang="en-US" dirty="0"/>
              <a:t> </a:t>
            </a:r>
            <a:r>
              <a:rPr lang="en-US" dirty="0" err="1"/>
              <a:t>intensentification</a:t>
            </a:r>
            <a:r>
              <a:rPr lang="en-US" dirty="0"/>
              <a:t> is key – </a:t>
            </a:r>
            <a:r>
              <a:rPr lang="en-US" dirty="0" err="1"/>
              <a:t>mainitains</a:t>
            </a:r>
            <a:r>
              <a:rPr lang="en-US" dirty="0"/>
              <a:t> the balance of </a:t>
            </a:r>
            <a:r>
              <a:rPr lang="en-US" dirty="0" err="1"/>
              <a:t>landuse</a:t>
            </a:r>
            <a:r>
              <a:rPr lang="en-US" dirty="0"/>
              <a:t>, calories.</a:t>
            </a:r>
          </a:p>
          <a:p>
            <a:r>
              <a:rPr lang="en-US" dirty="0"/>
              <a:t>Water extraction increasing importance: early stage</a:t>
            </a:r>
          </a:p>
          <a:p>
            <a:endParaRPr lang="en-US" dirty="0"/>
          </a:p>
          <a:p>
            <a:r>
              <a:rPr lang="en-US" dirty="0"/>
              <a:t>Role of Climate feedback:</a:t>
            </a:r>
          </a:p>
          <a:p>
            <a:r>
              <a:rPr lang="en-US" dirty="0"/>
              <a:t>Delayed feedback. Also less than expected because emissions from AFOLU </a:t>
            </a:r>
            <a:r>
              <a:rPr lang="en-US" dirty="0" err="1"/>
              <a:t>isnt</a:t>
            </a:r>
            <a:r>
              <a:rPr lang="en-US" dirty="0"/>
              <a:t> realistically as big as other energy/industrial sources.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Role of Biodiversity-Ecosystem  Feedback:</a:t>
            </a:r>
          </a:p>
          <a:p>
            <a:r>
              <a:rPr lang="en-US" dirty="0"/>
              <a:t>It’s not THE dominant feedback but steadily contributes to most objectives. </a:t>
            </a:r>
          </a:p>
          <a:p>
            <a:r>
              <a:rPr lang="en-US" dirty="0" err="1"/>
              <a:t>Emphasise</a:t>
            </a:r>
            <a:r>
              <a:rPr lang="en-US" dirty="0"/>
              <a:t> its role as system resilience rather than immediate productivity</a:t>
            </a:r>
          </a:p>
          <a:p>
            <a:endParaRPr lang="en-US" dirty="0"/>
          </a:p>
          <a:p>
            <a:r>
              <a:rPr lang="en-US" dirty="0"/>
              <a:t>“Less” important Feedbacks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Population and Climate* Not because its not a driver, but the food system </a:t>
            </a:r>
            <a:r>
              <a:rPr lang="en-US" dirty="0" err="1"/>
              <a:t>isnt</a:t>
            </a:r>
            <a:r>
              <a:rPr lang="en-US" dirty="0"/>
              <a:t> much of a driver </a:t>
            </a:r>
            <a:r>
              <a:rPr lang="en-US" dirty="0" err="1"/>
              <a:t>e.g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Interaction effects in general: </a:t>
            </a:r>
          </a:p>
          <a:p>
            <a:r>
              <a:rPr lang="en-US" dirty="0"/>
              <a:t>- Important in the Medium term (see s1-st divergence in 2050) especially on caloric and freshwater – related to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07B0F-A1B1-8B3E-F48A-466CE32B1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4DE7A-B6A1-07F8-BD9C-13613CEF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4CC56-D091-3104-B089-F74098BDC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F12BE-25D3-1D6A-9359-59E6EE97F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structure.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time horizon, important of feedback changes over time.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the outcome of focus, different fee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In the food system, those who have relatively lesser feedback strength impacts e.g. climate, population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Interestingly:</a:t>
            </a:r>
          </a:p>
          <a:p>
            <a:pPr marL="171450" indent="-171450">
              <a:buFontTx/>
              <a:buChar char="-"/>
            </a:pPr>
            <a:r>
              <a:rPr lang="en-US" dirty="0"/>
              <a:t>Fast intensification feedbacks e.g. fertilizer, water remain dominant in near term</a:t>
            </a:r>
          </a:p>
          <a:p>
            <a:pPr marL="171450" indent="-171450">
              <a:buFontTx/>
              <a:buChar char="-"/>
            </a:pPr>
            <a:r>
              <a:rPr lang="en-US" dirty="0"/>
              <a:t>Slow climate-resource couplings in the long term. </a:t>
            </a:r>
            <a:r>
              <a:rPr lang="en-US" dirty="0" err="1"/>
              <a:t>Poulation</a:t>
            </a:r>
            <a:r>
              <a:rPr lang="en-US" dirty="0"/>
              <a:t> and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Implications to Models: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models can get away with partial coupling, in the short term but not long term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Direct feedbacks are clearly strong (declines slightly in future)</a:t>
            </a:r>
          </a:p>
          <a:p>
            <a:r>
              <a:rPr lang="en-US" dirty="0" err="1"/>
              <a:t>Fertilisation</a:t>
            </a:r>
            <a:r>
              <a:rPr lang="en-US" dirty="0"/>
              <a:t> </a:t>
            </a:r>
            <a:r>
              <a:rPr lang="en-US" dirty="0" err="1"/>
              <a:t>intensentification</a:t>
            </a:r>
            <a:r>
              <a:rPr lang="en-US" dirty="0"/>
              <a:t> is key – </a:t>
            </a:r>
            <a:r>
              <a:rPr lang="en-US" dirty="0" err="1"/>
              <a:t>mainitains</a:t>
            </a:r>
            <a:r>
              <a:rPr lang="en-US" dirty="0"/>
              <a:t> the balance of </a:t>
            </a:r>
            <a:r>
              <a:rPr lang="en-US" dirty="0" err="1"/>
              <a:t>landuse</a:t>
            </a:r>
            <a:r>
              <a:rPr lang="en-US" dirty="0"/>
              <a:t>, calories.</a:t>
            </a:r>
          </a:p>
          <a:p>
            <a:r>
              <a:rPr lang="en-US" dirty="0"/>
              <a:t>Water extraction increasing importance: early stage</a:t>
            </a:r>
          </a:p>
          <a:p>
            <a:endParaRPr lang="en-US" dirty="0"/>
          </a:p>
          <a:p>
            <a:r>
              <a:rPr lang="en-US" dirty="0"/>
              <a:t>Role of Climate feedback:</a:t>
            </a:r>
          </a:p>
          <a:p>
            <a:r>
              <a:rPr lang="en-US" dirty="0"/>
              <a:t>Delayed feedback. Also less than expected because emissions from AFOLU </a:t>
            </a:r>
            <a:r>
              <a:rPr lang="en-US" dirty="0" err="1"/>
              <a:t>isnt</a:t>
            </a:r>
            <a:r>
              <a:rPr lang="en-US" dirty="0"/>
              <a:t> realistically as big as other energy/industrial sources.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Role of Biodiversity-Ecosystem  Feedback:</a:t>
            </a:r>
          </a:p>
          <a:p>
            <a:r>
              <a:rPr lang="en-US" dirty="0"/>
              <a:t>It’s not THE dominant feedback but steadily contributes to most objectives. </a:t>
            </a:r>
          </a:p>
          <a:p>
            <a:r>
              <a:rPr lang="en-US" dirty="0" err="1"/>
              <a:t>Emphasise</a:t>
            </a:r>
            <a:r>
              <a:rPr lang="en-US" dirty="0"/>
              <a:t> its role as system resilience rather than immediate productivity</a:t>
            </a:r>
          </a:p>
          <a:p>
            <a:endParaRPr lang="en-US" dirty="0"/>
          </a:p>
          <a:p>
            <a:r>
              <a:rPr lang="en-US" dirty="0"/>
              <a:t>“Less” important Feedbacks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Population and Climate* Not because its not a driver, but the food system </a:t>
            </a:r>
            <a:r>
              <a:rPr lang="en-US" dirty="0" err="1"/>
              <a:t>isnt</a:t>
            </a:r>
            <a:r>
              <a:rPr lang="en-US" dirty="0"/>
              <a:t> much of a driver </a:t>
            </a:r>
            <a:r>
              <a:rPr lang="en-US" dirty="0" err="1"/>
              <a:t>e.g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Interaction effects in general: </a:t>
            </a:r>
          </a:p>
          <a:p>
            <a:r>
              <a:rPr lang="en-US" dirty="0"/>
              <a:t>- Important in the Medium term (see s1-st divergence in 2050) especially on caloric and freshwater – related to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83105-1EA6-B862-E43A-7EAE64B08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1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a systems thinking framework to structural explore cross-sectoral models, objectives.</a:t>
            </a:r>
          </a:p>
          <a:p>
            <a:endParaRPr lang="en-US" dirty="0"/>
          </a:p>
          <a:p>
            <a:r>
              <a:rPr lang="en-US" dirty="0"/>
              <a:t>Future work: </a:t>
            </a:r>
          </a:p>
          <a:p>
            <a:pPr marL="228600" indent="-228600">
              <a:buAutoNum type="arabicParenR"/>
            </a:pPr>
            <a:r>
              <a:rPr lang="en-US" dirty="0"/>
              <a:t>Improve representation – interacting effects</a:t>
            </a:r>
          </a:p>
          <a:p>
            <a:pPr marL="228600" indent="-228600">
              <a:buAutoNum type="arabicParenR"/>
            </a:pPr>
            <a:r>
              <a:rPr lang="en-US" dirty="0"/>
              <a:t>Now we think of this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8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Visualization of Existing Fragmentation.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know that we have an incomplete picture because of these structural differences.</a:t>
            </a:r>
          </a:p>
          <a:p>
            <a:pPr marL="0" indent="0">
              <a:buNone/>
            </a:pPr>
            <a:r>
              <a:rPr lang="en-US" dirty="0"/>
              <a:t>So what our work tries to do is test it out and see what can we understand system </a:t>
            </a:r>
            <a:r>
              <a:rPr lang="en-US" dirty="0" err="1"/>
              <a:t>behvioru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EAE1-EDF7-C32A-2945-F6A371D5C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A6EF0-7465-1237-F534-6DEF61126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4AF70-A339-08AE-A9B0-D79E066CF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en-US" b="1" dirty="0"/>
              <a:t>Biodiversity Feedback 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AutoNum type="arabicParenR"/>
              <a:defRPr/>
            </a:pPr>
            <a:r>
              <a:rPr lang="en-US" b="1" dirty="0"/>
              <a:t>Climate Feedback 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3) </a:t>
            </a:r>
            <a:r>
              <a:rPr lang="en-US" b="1" dirty="0"/>
              <a:t>Water Stress Feedback</a:t>
            </a:r>
            <a:br>
              <a:rPr lang="en-US" dirty="0"/>
            </a:br>
            <a:r>
              <a:rPr lang="en-US" b="1" dirty="0"/>
              <a:t>4) </a:t>
            </a:r>
            <a:r>
              <a:rPr lang="en-US" b="1" dirty="0" err="1"/>
              <a:t>Fertiliser</a:t>
            </a:r>
            <a:r>
              <a:rPr lang="en-US" b="1" dirty="0"/>
              <a:t> Intensification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5</a:t>
            </a:r>
            <a:r>
              <a:rPr lang="en-US" b="1" dirty="0"/>
              <a:t>) Population Feedback </a:t>
            </a:r>
            <a:endParaRPr lang="en-US" b="1" dirty="0">
              <a:sym typeface="Wingdings" panose="05000000000000000000" pitchFamily="2" charset="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5BE08-F251-BC9E-0135-377FDA296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5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feedback uncertainty affects some outcomes more than others. (</a:t>
            </a:r>
            <a:r>
              <a:rPr lang="en-US" dirty="0" err="1"/>
              <a:t>cus</a:t>
            </a:r>
            <a:r>
              <a:rPr lang="en-US" dirty="0"/>
              <a:t> of inclusion/exclusion of feedbacks)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0CEEC-E7D7-EF04-DD10-D66DF565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ECFE5-A8C3-B3A1-36B8-FAC38669E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93057-1E86-C562-B67E-AAD2345DE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structure.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time horizon, important of feedback changes over time.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Depending on the outcome of focus, different fee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In the food system, those who have relatively lesser feedback strength impacts e.g. climate, population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Interestingly:</a:t>
            </a:r>
          </a:p>
          <a:p>
            <a:pPr marL="171450" indent="-171450">
              <a:buFontTx/>
              <a:buChar char="-"/>
            </a:pPr>
            <a:r>
              <a:rPr lang="en-US" dirty="0"/>
              <a:t>Fast intensification feedbacks e.g. fertilizer, water remain dominant in near term</a:t>
            </a:r>
          </a:p>
          <a:p>
            <a:pPr marL="171450" indent="-171450">
              <a:buFontTx/>
              <a:buChar char="-"/>
            </a:pPr>
            <a:r>
              <a:rPr lang="en-US" dirty="0"/>
              <a:t>Slow climate-resource couplings in the long term. </a:t>
            </a:r>
            <a:r>
              <a:rPr lang="en-US" dirty="0" err="1"/>
              <a:t>Poulation</a:t>
            </a:r>
            <a:r>
              <a:rPr lang="en-US" dirty="0"/>
              <a:t> and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Implications to Models: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models can get away with partial coupling, in the short term but not long term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Direct feedbacks are clearly strong (declines slightly in future)</a:t>
            </a:r>
          </a:p>
          <a:p>
            <a:r>
              <a:rPr lang="en-US" dirty="0" err="1"/>
              <a:t>Fertilisation</a:t>
            </a:r>
            <a:r>
              <a:rPr lang="en-US" dirty="0"/>
              <a:t> </a:t>
            </a:r>
            <a:r>
              <a:rPr lang="en-US" dirty="0" err="1"/>
              <a:t>intensentification</a:t>
            </a:r>
            <a:r>
              <a:rPr lang="en-US" dirty="0"/>
              <a:t> is key – </a:t>
            </a:r>
            <a:r>
              <a:rPr lang="en-US" dirty="0" err="1"/>
              <a:t>mainitains</a:t>
            </a:r>
            <a:r>
              <a:rPr lang="en-US" dirty="0"/>
              <a:t> the balance of </a:t>
            </a:r>
            <a:r>
              <a:rPr lang="en-US" dirty="0" err="1"/>
              <a:t>landuse</a:t>
            </a:r>
            <a:r>
              <a:rPr lang="en-US" dirty="0"/>
              <a:t>, calories.</a:t>
            </a:r>
          </a:p>
          <a:p>
            <a:r>
              <a:rPr lang="en-US" dirty="0"/>
              <a:t>Water extraction increasing importance: early stage</a:t>
            </a:r>
          </a:p>
          <a:p>
            <a:endParaRPr lang="en-US" dirty="0"/>
          </a:p>
          <a:p>
            <a:r>
              <a:rPr lang="en-US" dirty="0"/>
              <a:t>Role of Climate feedback:</a:t>
            </a:r>
          </a:p>
          <a:p>
            <a:r>
              <a:rPr lang="en-US" dirty="0"/>
              <a:t>Delayed feedback. Also less than expected because emissions from AFOLU </a:t>
            </a:r>
            <a:r>
              <a:rPr lang="en-US" dirty="0" err="1"/>
              <a:t>isnt</a:t>
            </a:r>
            <a:r>
              <a:rPr lang="en-US" dirty="0"/>
              <a:t> realistically as big as other energy/industrial sources.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Role of Biodiversity-Ecosystem  Feedback:</a:t>
            </a:r>
          </a:p>
          <a:p>
            <a:r>
              <a:rPr lang="en-US" dirty="0"/>
              <a:t>It’s not THE dominant feedback but steadily contributes to most objectives. </a:t>
            </a:r>
          </a:p>
          <a:p>
            <a:r>
              <a:rPr lang="en-US" dirty="0" err="1"/>
              <a:t>Emphasise</a:t>
            </a:r>
            <a:r>
              <a:rPr lang="en-US" dirty="0"/>
              <a:t> its role as system resilience rather than immediate productivity</a:t>
            </a:r>
          </a:p>
          <a:p>
            <a:endParaRPr lang="en-US" dirty="0"/>
          </a:p>
          <a:p>
            <a:r>
              <a:rPr lang="en-US" dirty="0"/>
              <a:t>“Less” important Feedbacks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Population and Climate* Not because its not a driver, but the food system </a:t>
            </a:r>
            <a:r>
              <a:rPr lang="en-US" dirty="0" err="1"/>
              <a:t>isnt</a:t>
            </a:r>
            <a:r>
              <a:rPr lang="en-US" dirty="0"/>
              <a:t> much of a driver </a:t>
            </a:r>
            <a:r>
              <a:rPr lang="en-US" dirty="0" err="1"/>
              <a:t>e.g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Interaction effects in general: </a:t>
            </a:r>
          </a:p>
          <a:p>
            <a:r>
              <a:rPr lang="en-US" dirty="0"/>
              <a:t>- Important in the Medium term (see s1-st divergence in 2050) especially on caloric and freshwater – related to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8A14F-CF26-775C-8169-E38F7C762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0CFAD488-B35B-46DF-170F-8B2CAB34E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EAC21-63AD-76C5-B458-42DF918D7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94C4CA7B-BA72-E386-7FBC-19B1EC54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6980C-C913-5E12-6241-DDEDFA3F45E9}"/>
              </a:ext>
            </a:extLst>
          </p:cNvPr>
          <p:cNvSpPr txBox="1"/>
          <p:nvPr userDrawn="1"/>
        </p:nvSpPr>
        <p:spPr>
          <a:xfrm>
            <a:off x="625313" y="4393914"/>
            <a:ext cx="68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Institute for Applied Systems Analysis (IIASA) </a:t>
            </a:r>
            <a:b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Schlossplatz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1, A‑2361 </a:t>
            </a: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Laxenburg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Austria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25F503F-4721-C310-186B-90EBB60E1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1101936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IIASALive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</a:t>
                      </a:r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iiasa-vienna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33D3DA8-77C8-0CE6-4392-58B94702E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0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FOOTER - </a:t>
            </a:r>
            <a:r>
              <a:rPr lang="en-US" dirty="0" err="1"/>
              <a:t>Goto</a:t>
            </a:r>
            <a:r>
              <a:rPr lang="en-US" dirty="0"/>
              <a:t>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36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5E133CC-9378-91FA-08A3-FC2F7982C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32E99-48FB-AE24-3F85-33939BC4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_Whit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0CFAD488-B35B-46DF-170F-8B2CAB34E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EAC21-63AD-76C5-B458-42DF918D7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9E65A-E259-5EA1-D7B0-9CB9D020F6B1}"/>
              </a:ext>
            </a:extLst>
          </p:cNvPr>
          <p:cNvSpPr/>
          <p:nvPr userDrawn="1"/>
        </p:nvSpPr>
        <p:spPr>
          <a:xfrm>
            <a:off x="0" y="5971822"/>
            <a:ext cx="12192000" cy="88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073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FOOTER - </a:t>
            </a:r>
            <a:r>
              <a:rPr lang="en-US" dirty="0" err="1"/>
              <a:t>Goto</a:t>
            </a:r>
            <a:r>
              <a:rPr lang="en-US" dirty="0"/>
              <a:t>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7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4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97EA0-D0C6-A253-A18D-7919EFBFD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FOOTER - </a:t>
            </a:r>
            <a:r>
              <a:rPr lang="en-US" dirty="0" err="1"/>
              <a:t>Goto</a:t>
            </a:r>
            <a:r>
              <a:rPr lang="en-US" dirty="0"/>
              <a:t> 'Insert &gt; Header and </a:t>
            </a:r>
            <a:r>
              <a:rPr lang="en-US" dirty="0">
                <a:solidFill>
                  <a:schemeClr val="bg1"/>
                </a:solidFill>
              </a:rPr>
              <a:t>footer</a:t>
            </a:r>
            <a:r>
              <a:rPr lang="en-US" dirty="0"/>
              <a:t>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purple background&#10;&#10;Description automatically generated">
            <a:extLst>
              <a:ext uri="{FF2B5EF4-FFF2-40B4-BE49-F238E27FC236}">
                <a16:creationId xmlns:a16="http://schemas.microsoft.com/office/drawing/2014/main" id="{C1A1048A-9311-ED75-C86E-1B54CDA5554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7" name="Picture 16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D636B88-D25D-95BD-544B-9D3EA807C38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flipH="1">
            <a:off x="7083946" y="0"/>
            <a:ext cx="5108054" cy="1853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45DA93-FBAA-4E83-F1C8-02178FFFE90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3" r:id="rId3"/>
    <p:sldLayoutId id="2147483662" r:id="rId4"/>
    <p:sldLayoutId id="2147483664" r:id="rId5"/>
    <p:sldLayoutId id="2147483672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84" r:id="rId14"/>
    <p:sldLayoutId id="2147483685" r:id="rId15"/>
    <p:sldLayoutId id="214748369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30A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9750996-252E-B996-EBD3-9C14687A19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6" name="Picture 5" descr="A black and purple background&#10;&#10;Description automatically generated">
            <a:extLst>
              <a:ext uri="{FF2B5EF4-FFF2-40B4-BE49-F238E27FC236}">
                <a16:creationId xmlns:a16="http://schemas.microsoft.com/office/drawing/2014/main" id="{FBAF44C1-399E-99FB-672D-AD6FA19E5F6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flipH="1">
            <a:off x="7083946" y="0"/>
            <a:ext cx="5108054" cy="1853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7030A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Influence of Feedbacks in Food System Models: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A47107-F1EE-C449-94A9-924A67658D52}"/>
              </a:ext>
            </a:extLst>
          </p:cNvPr>
          <p:cNvSpPr txBox="1">
            <a:spLocks/>
          </p:cNvSpPr>
          <p:nvPr/>
        </p:nvSpPr>
        <p:spPr>
          <a:xfrm>
            <a:off x="7639699" y="4944623"/>
            <a:ext cx="4384725" cy="155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noProof="0" dirty="0">
                <a:solidFill>
                  <a:schemeClr val="bg1">
                    <a:lumMod val="75000"/>
                  </a:schemeClr>
                </a:solidFill>
              </a:rPr>
              <a:t>Ryan Yi Wei Tan</a:t>
            </a:r>
          </a:p>
          <a:p>
            <a:pPr algn="r"/>
            <a:r>
              <a:rPr lang="en-GB" sz="1200" b="1" dirty="0">
                <a:solidFill>
                  <a:schemeClr val="bg1">
                    <a:lumMod val="75000"/>
                  </a:schemeClr>
                </a:solidFill>
              </a:rPr>
              <a:t>Quanliang Ye</a:t>
            </a:r>
          </a:p>
          <a:p>
            <a:pPr algn="r"/>
            <a:r>
              <a:rPr lang="en-GB" sz="1200" b="1" dirty="0">
                <a:solidFill>
                  <a:schemeClr val="bg1">
                    <a:lumMod val="75000"/>
                  </a:schemeClr>
                </a:solidFill>
              </a:rPr>
              <a:t>Sibel Eker</a:t>
            </a:r>
          </a:p>
          <a:p>
            <a:pPr algn="r"/>
            <a:r>
              <a:rPr lang="en-GB" sz="1200" i="1" noProof="0" dirty="0">
                <a:solidFill>
                  <a:schemeClr val="bg1">
                    <a:lumMod val="75000"/>
                  </a:schemeClr>
                </a:solidFill>
              </a:rPr>
              <a:t>Sustainable Service Systems, IIASA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862CA-FD38-55DC-BD0A-3C8A0AA98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3509965"/>
            <a:ext cx="10711688" cy="1232158"/>
          </a:xfrm>
        </p:spPr>
        <p:txBody>
          <a:bodyPr/>
          <a:lstStyle/>
          <a:p>
            <a:r>
              <a:rPr lang="en-US" dirty="0"/>
              <a:t>Exploring the Relevance of Biodiversity and Other Cross-System Feedbacks</a:t>
            </a:r>
          </a:p>
        </p:txBody>
      </p:sp>
      <p:pic>
        <p:nvPicPr>
          <p:cNvPr id="5" name="Picture 4" descr="logo light">
            <a:extLst>
              <a:ext uri="{FF2B5EF4-FFF2-40B4-BE49-F238E27FC236}">
                <a16:creationId xmlns:a16="http://schemas.microsoft.com/office/drawing/2014/main" id="{B9022216-DB7E-1C1B-CDB7-73901B7924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4576" y="552341"/>
            <a:ext cx="1197643" cy="6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DE1F17-0B4B-899E-E3F9-8E3DD2D0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5955"/>
            <a:ext cx="8391646" cy="51013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377E4-0A6A-7207-F1C5-EFC71FA69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3F8E522-BDBD-8311-F1F1-09E6670176AF}"/>
              </a:ext>
            </a:extLst>
          </p:cNvPr>
          <p:cNvSpPr txBox="1">
            <a:spLocks/>
          </p:cNvSpPr>
          <p:nvPr/>
        </p:nvSpPr>
        <p:spPr>
          <a:xfrm>
            <a:off x="0" y="5457740"/>
            <a:ext cx="10991088" cy="6657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(1) Some outcomes are more “uncertain” than others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7B0CD3A7-CD1E-09D4-B954-75AD1F2E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663DD837-AD2B-A268-96A2-ED7ADBFA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253409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3CECE-F341-2802-06BD-E08FF8C2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B0BF7-0FF3-4F1D-5AC8-32D169E4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6413"/>
            <a:ext cx="8507611" cy="4392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A2540-5C15-9097-CE1E-2889DC7E43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2A0E27C3-0882-3480-9905-6DCDF6AF7B03}"/>
              </a:ext>
            </a:extLst>
          </p:cNvPr>
          <p:cNvSpPr txBox="1">
            <a:spLocks/>
          </p:cNvSpPr>
          <p:nvPr/>
        </p:nvSpPr>
        <p:spPr>
          <a:xfrm>
            <a:off x="0" y="162225"/>
            <a:ext cx="12192000" cy="6657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(2) Each outcome uncertainty is explained by different feedbacks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A58FDC7-25D3-79C4-1DD8-6ABCF893A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World Biodiversity Forum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20579CC2-A815-82D8-6AC7-BDEA55F0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7897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12149-4F14-C441-4DF8-230EB196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5116743-F270-172B-A887-3538E949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6413"/>
            <a:ext cx="8507611" cy="4392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C7402-3CD7-78CE-75CE-D9A29B907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F79B5258-F54F-8429-D74D-F2DCB6C7E232}"/>
              </a:ext>
            </a:extLst>
          </p:cNvPr>
          <p:cNvSpPr txBox="1">
            <a:spLocks/>
          </p:cNvSpPr>
          <p:nvPr/>
        </p:nvSpPr>
        <p:spPr>
          <a:xfrm>
            <a:off x="0" y="162225"/>
            <a:ext cx="12192000" cy="6657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(2) Each outcome uncertainty is explained by different feedbacks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F053E0D-7F72-5C8A-12A9-72F83D4FE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World Biodiversity Forum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CE886CED-2B7A-2A62-05E5-F2879A97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14-19 June 2026, Davos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C9545-B6AE-30AF-25E0-1EBE4984533B}"/>
              </a:ext>
            </a:extLst>
          </p:cNvPr>
          <p:cNvSpPr/>
          <p:nvPr/>
        </p:nvSpPr>
        <p:spPr>
          <a:xfrm>
            <a:off x="6396942" y="1097242"/>
            <a:ext cx="1082351" cy="401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A8C4C-102B-64DD-EB58-9C57D0987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101" t="50470" b="6743"/>
          <a:stretch>
            <a:fillRect/>
          </a:stretch>
        </p:blipFill>
        <p:spPr>
          <a:xfrm>
            <a:off x="1876614" y="1380930"/>
            <a:ext cx="3886635" cy="3121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485923B7-6A40-F245-6884-B1F244F273E7}"/>
              </a:ext>
            </a:extLst>
          </p:cNvPr>
          <p:cNvSpPr txBox="1">
            <a:spLocks/>
          </p:cNvSpPr>
          <p:nvPr/>
        </p:nvSpPr>
        <p:spPr>
          <a:xfrm>
            <a:off x="2850338" y="2885200"/>
            <a:ext cx="2573757" cy="39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/>
              <a:t>2030, 2050, 2100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19D21-DEED-CFDE-0EB6-5232E83B117A}"/>
              </a:ext>
            </a:extLst>
          </p:cNvPr>
          <p:cNvCxnSpPr>
            <a:cxnSpLocks/>
          </p:cNvCxnSpPr>
          <p:nvPr/>
        </p:nvCxnSpPr>
        <p:spPr>
          <a:xfrm>
            <a:off x="4012085" y="1805300"/>
            <a:ext cx="0" cy="128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93E1F2-F86D-CBDB-3A83-F4749691C6F8}"/>
              </a:ext>
            </a:extLst>
          </p:cNvPr>
          <p:cNvCxnSpPr>
            <a:cxnSpLocks/>
          </p:cNvCxnSpPr>
          <p:nvPr/>
        </p:nvCxnSpPr>
        <p:spPr>
          <a:xfrm>
            <a:off x="4438228" y="1749317"/>
            <a:ext cx="0" cy="251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D114FE-189E-571A-C423-E02D8AB5FC75}"/>
              </a:ext>
            </a:extLst>
          </p:cNvPr>
          <p:cNvCxnSpPr>
            <a:cxnSpLocks/>
          </p:cNvCxnSpPr>
          <p:nvPr/>
        </p:nvCxnSpPr>
        <p:spPr>
          <a:xfrm>
            <a:off x="5464773" y="1905691"/>
            <a:ext cx="0" cy="548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D34CBA2-3E7D-F845-BFE5-0AA403C30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2197" y="1608880"/>
            <a:ext cx="3206663" cy="401641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b="1" dirty="0"/>
              <a:t>Different feedback matters for different outcomes.</a:t>
            </a:r>
          </a:p>
          <a:p>
            <a:endParaRPr lang="en-US" b="1" dirty="0"/>
          </a:p>
          <a:p>
            <a:r>
              <a:rPr lang="en-US" dirty="0"/>
              <a:t>(E.g. Models focused on emissions are concerned about agricultural activities, i.e. fertilizer use)</a:t>
            </a:r>
          </a:p>
          <a:p>
            <a:endParaRPr lang="en-US" dirty="0"/>
          </a:p>
          <a:p>
            <a:r>
              <a:rPr lang="en-US" dirty="0"/>
              <a:t>The model structure is biased to its </a:t>
            </a:r>
            <a:r>
              <a:rPr lang="en-US" b="1" dirty="0"/>
              <a:t>main outcome of interest.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719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51820-230A-BCDD-3753-96FD3654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50C55-FDC2-BC32-A6A5-900EEC1CFE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FB1A5B1A-B865-BDFB-41F4-869CA1452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9620" y="1457959"/>
            <a:ext cx="3159240" cy="391302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1" dirty="0"/>
              <a:t>Dominant Drivers are not static. </a:t>
            </a:r>
          </a:p>
          <a:p>
            <a:endParaRPr lang="en-US" b="1" dirty="0"/>
          </a:p>
          <a:p>
            <a:r>
              <a:rPr lang="en-US" dirty="0" err="1">
                <a:highlight>
                  <a:srgbClr val="D7D700"/>
                </a:highlight>
              </a:rPr>
              <a:t>Fertiliser</a:t>
            </a:r>
            <a:r>
              <a:rPr lang="en-US" dirty="0"/>
              <a:t> and </a:t>
            </a:r>
            <a:r>
              <a:rPr lang="en-US" dirty="0">
                <a:highlight>
                  <a:srgbClr val="4FA7FF"/>
                </a:highlight>
              </a:rPr>
              <a:t>Water</a:t>
            </a:r>
            <a:r>
              <a:rPr lang="en-US" dirty="0"/>
              <a:t> are important near-term (production intensification)</a:t>
            </a:r>
          </a:p>
          <a:p>
            <a:endParaRPr lang="en-US" dirty="0"/>
          </a:p>
          <a:p>
            <a:r>
              <a:rPr lang="en-US" dirty="0">
                <a:highlight>
                  <a:srgbClr val="FF8000"/>
                </a:highlight>
              </a:rPr>
              <a:t>Climate</a:t>
            </a:r>
            <a:r>
              <a:rPr lang="en-US" dirty="0"/>
              <a:t> and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Biodiversity</a:t>
            </a:r>
            <a:r>
              <a:rPr lang="en-US" dirty="0"/>
              <a:t> Feedbacks are important in the long-term (environmental feedbacks)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FB3F103-D1B7-B7AF-622F-626FB66148E6}"/>
              </a:ext>
            </a:extLst>
          </p:cNvPr>
          <p:cNvSpPr txBox="1">
            <a:spLocks/>
          </p:cNvSpPr>
          <p:nvPr/>
        </p:nvSpPr>
        <p:spPr>
          <a:xfrm>
            <a:off x="0" y="5344980"/>
            <a:ext cx="10991088" cy="6657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(3) Feedback importance changes over time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91EEB15-A234-A515-75FC-28E7B5735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World Biodiversity Forum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8793E8D-90E6-5331-1841-AF9371EBD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14-19 June 2026, Davos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16E50-D7CB-7D97-8133-D23B49E4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26413"/>
            <a:ext cx="8507611" cy="43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98A9-05BE-A0F8-54A5-8672BFB6F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AA33-AE2D-448F-8E90-0908034810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F33417-7404-7E75-C55A-507092F9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2" y="20549"/>
            <a:ext cx="12185236" cy="665761"/>
          </a:xfrm>
        </p:spPr>
        <p:txBody>
          <a:bodyPr>
            <a:normAutofit/>
          </a:bodyPr>
          <a:lstStyle/>
          <a:p>
            <a:r>
              <a:rPr lang="en-US" dirty="0"/>
              <a:t>(4) </a:t>
            </a:r>
            <a:r>
              <a:rPr lang="en-US" b="1" dirty="0"/>
              <a:t>Interacting Effects </a:t>
            </a:r>
            <a:r>
              <a:rPr lang="en-US" dirty="0"/>
              <a:t>are important in Medium-Term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B2380-09ED-778E-C801-A2A75291C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842" y="1296365"/>
            <a:ext cx="3267076" cy="449097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/>
              <a:t>Feedback interaction effects </a:t>
            </a:r>
            <a:r>
              <a:rPr lang="en-US" dirty="0"/>
              <a:t>peaks in the mid-term future. </a:t>
            </a:r>
          </a:p>
          <a:p>
            <a:endParaRPr lang="en-US" dirty="0"/>
          </a:p>
          <a:p>
            <a:r>
              <a:rPr lang="en-US" dirty="0"/>
              <a:t>Caloric availability involves interactions between resource constraints and environmental responses</a:t>
            </a:r>
          </a:p>
          <a:p>
            <a:endParaRPr lang="en-US" dirty="0"/>
          </a:p>
          <a:p>
            <a:r>
              <a:rPr lang="en-US" b="1" dirty="0"/>
              <a:t>Growing system coupling </a:t>
            </a:r>
            <a:r>
              <a:rPr lang="en-US" dirty="0"/>
              <a:t>(</a:t>
            </a:r>
            <a:r>
              <a:rPr lang="en-US" dirty="0" err="1"/>
              <a:t>e.g</a:t>
            </a:r>
            <a:r>
              <a:rPr lang="en-US" dirty="0"/>
              <a:t> biodiversity and climate) and presence of tipping </a:t>
            </a:r>
            <a:r>
              <a:rPr lang="en-US" dirty="0" err="1"/>
              <a:t>behaviours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11DDA-D59F-7C26-F432-4FE22840A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842"/>
            <a:ext cx="8895608" cy="54223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2C1F9C-E04A-65F9-5F06-FAD518307BE9}"/>
              </a:ext>
            </a:extLst>
          </p:cNvPr>
          <p:cNvSpPr/>
          <p:nvPr/>
        </p:nvSpPr>
        <p:spPr>
          <a:xfrm>
            <a:off x="3952567" y="1504336"/>
            <a:ext cx="462116" cy="3883742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53531555">
                  <a:custGeom>
                    <a:avLst/>
                    <a:gdLst>
                      <a:gd name="csX0" fmla="*/ 0 w 462116"/>
                      <a:gd name="csY0" fmla="*/ 0 h 3883742"/>
                      <a:gd name="csX1" fmla="*/ 462116 w 462116"/>
                      <a:gd name="csY1" fmla="*/ 0 h 3883742"/>
                      <a:gd name="csX2" fmla="*/ 462116 w 462116"/>
                      <a:gd name="csY2" fmla="*/ 608453 h 3883742"/>
                      <a:gd name="csX3" fmla="*/ 462116 w 462116"/>
                      <a:gd name="csY3" fmla="*/ 1178068 h 3883742"/>
                      <a:gd name="csX4" fmla="*/ 462116 w 462116"/>
                      <a:gd name="csY4" fmla="*/ 1747684 h 3883742"/>
                      <a:gd name="csX5" fmla="*/ 462116 w 462116"/>
                      <a:gd name="csY5" fmla="*/ 2394974 h 3883742"/>
                      <a:gd name="csX6" fmla="*/ 462116 w 462116"/>
                      <a:gd name="csY6" fmla="*/ 3042265 h 3883742"/>
                      <a:gd name="csX7" fmla="*/ 462116 w 462116"/>
                      <a:gd name="csY7" fmla="*/ 3883742 h 3883742"/>
                      <a:gd name="csX8" fmla="*/ 0 w 462116"/>
                      <a:gd name="csY8" fmla="*/ 3883742 h 3883742"/>
                      <a:gd name="csX9" fmla="*/ 0 w 462116"/>
                      <a:gd name="csY9" fmla="*/ 3158777 h 3883742"/>
                      <a:gd name="csX10" fmla="*/ 0 w 462116"/>
                      <a:gd name="csY10" fmla="*/ 2627999 h 3883742"/>
                      <a:gd name="csX11" fmla="*/ 0 w 462116"/>
                      <a:gd name="csY11" fmla="*/ 1980708 h 3883742"/>
                      <a:gd name="csX12" fmla="*/ 0 w 462116"/>
                      <a:gd name="csY12" fmla="*/ 1372256 h 3883742"/>
                      <a:gd name="csX13" fmla="*/ 0 w 462116"/>
                      <a:gd name="csY13" fmla="*/ 841477 h 3883742"/>
                      <a:gd name="csX14" fmla="*/ 0 w 462116"/>
                      <a:gd name="csY14" fmla="*/ 0 h 388374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</a:cxnLst>
                    <a:rect l="l" t="t" r="r" b="b"/>
                    <a:pathLst>
                      <a:path w="462116" h="3883742" extrusionOk="0">
                        <a:moveTo>
                          <a:pt x="0" y="0"/>
                        </a:moveTo>
                        <a:cubicBezTo>
                          <a:pt x="172364" y="-18851"/>
                          <a:pt x="291141" y="-2272"/>
                          <a:pt x="462116" y="0"/>
                        </a:cubicBezTo>
                        <a:cubicBezTo>
                          <a:pt x="438836" y="167686"/>
                          <a:pt x="445836" y="404934"/>
                          <a:pt x="462116" y="608453"/>
                        </a:cubicBezTo>
                        <a:cubicBezTo>
                          <a:pt x="478396" y="811972"/>
                          <a:pt x="448616" y="930681"/>
                          <a:pt x="462116" y="1178068"/>
                        </a:cubicBezTo>
                        <a:cubicBezTo>
                          <a:pt x="475616" y="1425455"/>
                          <a:pt x="438840" y="1521541"/>
                          <a:pt x="462116" y="1747684"/>
                        </a:cubicBezTo>
                        <a:cubicBezTo>
                          <a:pt x="485392" y="1973827"/>
                          <a:pt x="450054" y="2177009"/>
                          <a:pt x="462116" y="2394974"/>
                        </a:cubicBezTo>
                        <a:cubicBezTo>
                          <a:pt x="474179" y="2612939"/>
                          <a:pt x="446315" y="2785593"/>
                          <a:pt x="462116" y="3042265"/>
                        </a:cubicBezTo>
                        <a:cubicBezTo>
                          <a:pt x="477917" y="3298937"/>
                          <a:pt x="432876" y="3474787"/>
                          <a:pt x="462116" y="3883742"/>
                        </a:cubicBezTo>
                        <a:cubicBezTo>
                          <a:pt x="237612" y="3887032"/>
                          <a:pt x="104146" y="3876801"/>
                          <a:pt x="0" y="3883742"/>
                        </a:cubicBezTo>
                        <a:cubicBezTo>
                          <a:pt x="-11340" y="3681779"/>
                          <a:pt x="17346" y="3356317"/>
                          <a:pt x="0" y="3158777"/>
                        </a:cubicBezTo>
                        <a:cubicBezTo>
                          <a:pt x="-17346" y="2961237"/>
                          <a:pt x="-22655" y="2835753"/>
                          <a:pt x="0" y="2627999"/>
                        </a:cubicBezTo>
                        <a:cubicBezTo>
                          <a:pt x="22655" y="2420245"/>
                          <a:pt x="-20091" y="2121237"/>
                          <a:pt x="0" y="1980708"/>
                        </a:cubicBezTo>
                        <a:cubicBezTo>
                          <a:pt x="20091" y="1840179"/>
                          <a:pt x="11479" y="1583791"/>
                          <a:pt x="0" y="1372256"/>
                        </a:cubicBezTo>
                        <a:cubicBezTo>
                          <a:pt x="-11479" y="1160721"/>
                          <a:pt x="9169" y="1009799"/>
                          <a:pt x="0" y="841477"/>
                        </a:cubicBezTo>
                        <a:cubicBezTo>
                          <a:pt x="-9169" y="673155"/>
                          <a:pt x="-5182" y="180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D60F64F-903E-DE95-A7D7-8130268DA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World Biodiversity Forum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C8550C32-8C79-A6F2-B4AA-EBA880014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163754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8DEB-F1E5-88D0-ABFD-8572499A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72532"/>
            <a:ext cx="10991088" cy="119849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A6AA-70A8-5983-1C8F-CE8A449A3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471030"/>
            <a:ext cx="11374859" cy="4549330"/>
          </a:xfrm>
        </p:spPr>
        <p:txBody>
          <a:bodyPr>
            <a:normAutofit/>
          </a:bodyPr>
          <a:lstStyle/>
          <a:p>
            <a:r>
              <a:rPr lang="en-US" dirty="0"/>
              <a:t>Feedback complexity shape </a:t>
            </a:r>
            <a:r>
              <a:rPr lang="en-US" b="1" dirty="0"/>
              <a:t>longer-term trajectories;</a:t>
            </a:r>
            <a:endParaRPr lang="en-US" dirty="0"/>
          </a:p>
          <a:p>
            <a:r>
              <a:rPr lang="en-US" dirty="0"/>
              <a:t>Biodiversity plays an increasingly prominent role as a </a:t>
            </a:r>
            <a:r>
              <a:rPr lang="en-US" b="1" dirty="0"/>
              <a:t>driver.</a:t>
            </a:r>
            <a:endParaRPr lang="en-US" dirty="0"/>
          </a:p>
          <a:p>
            <a:r>
              <a:rPr lang="en-US" dirty="0"/>
              <a:t>A single objective can work with a limited structure; </a:t>
            </a:r>
            <a:r>
              <a:rPr lang="en-US" b="1" dirty="0"/>
              <a:t>multiple objectives require a more holistic modelling structure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Future Work:</a:t>
            </a:r>
          </a:p>
          <a:p>
            <a:pPr marL="457200" indent="-457200">
              <a:buAutoNum type="arabicParenR"/>
            </a:pPr>
            <a:r>
              <a:rPr lang="en-US" dirty="0"/>
              <a:t>Link feedback uncertainty to </a:t>
            </a:r>
            <a:r>
              <a:rPr lang="en-US" b="1" dirty="0"/>
              <a:t>actions and policies</a:t>
            </a:r>
            <a:r>
              <a:rPr lang="en-US" dirty="0"/>
              <a:t> to assess robustness.</a:t>
            </a:r>
          </a:p>
          <a:p>
            <a:pPr marL="457200" indent="-457200">
              <a:buAutoNum type="arabicParenR"/>
            </a:pPr>
            <a:r>
              <a:rPr lang="en-US" dirty="0"/>
              <a:t>More accurate formulation and process representation to explore </a:t>
            </a:r>
            <a:r>
              <a:rPr lang="en-US" b="1" dirty="0"/>
              <a:t>interaction effects.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3E53-A983-151C-2290-D92B68DD8B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083AA6-9FAF-9CA5-71DD-05D170B19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2BBFAE-BAD2-0F61-7568-830D35D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252402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4F261-1B19-443F-CDB6-BA636E65F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8FEDC-58F9-CFC8-22A2-A0014089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2" y="2070222"/>
            <a:ext cx="8126716" cy="3640803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556386C0-A06F-3C92-F80A-2128B54F9F63}"/>
              </a:ext>
            </a:extLst>
          </p:cNvPr>
          <p:cNvSpPr txBox="1">
            <a:spLocks/>
          </p:cNvSpPr>
          <p:nvPr/>
        </p:nvSpPr>
        <p:spPr>
          <a:xfrm>
            <a:off x="8770775" y="1864945"/>
            <a:ext cx="3041923" cy="380411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Thank You!</a:t>
            </a: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Any Questions</a:t>
            </a:r>
          </a:p>
          <a:p>
            <a:pPr algn="r"/>
            <a:endParaRPr lang="en-US" sz="2400" i="1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tanryan@iiasa.ac.at</a:t>
            </a:r>
          </a:p>
          <a:p>
            <a:pPr algn="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02C09-2E13-9800-5F26-ED4347ABB33A}"/>
              </a:ext>
            </a:extLst>
          </p:cNvPr>
          <p:cNvSpPr txBox="1"/>
          <p:nvPr/>
        </p:nvSpPr>
        <p:spPr>
          <a:xfrm>
            <a:off x="1996006" y="1149838"/>
            <a:ext cx="651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Also, check out our interactive online simulator!</a:t>
            </a:r>
          </a:p>
          <a:p>
            <a:r>
              <a:rPr lang="en-US" i="1" dirty="0">
                <a:solidFill>
                  <a:srgbClr val="7030A0"/>
                </a:solidFill>
              </a:rPr>
              <a:t>https://climatechoice.github.io/felix/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6782F-C32A-CEE2-D242-6A31B29A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8" y="446646"/>
            <a:ext cx="1360524" cy="1349523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7DA0A0E-894E-3C7D-BB42-9B058385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AEC04E42-3A42-F702-6BA9-46C758793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  <p:pic>
        <p:nvPicPr>
          <p:cNvPr id="3" name="Picture 2" descr="logo light">
            <a:extLst>
              <a:ext uri="{FF2B5EF4-FFF2-40B4-BE49-F238E27FC236}">
                <a16:creationId xmlns:a16="http://schemas.microsoft.com/office/drawing/2014/main" id="{668A7B94-158B-7B37-7226-C83937A47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433" y="159434"/>
            <a:ext cx="1197643" cy="6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6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CB32-81E0-8550-BA84-7CAE63AC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353958"/>
          </a:xfrm>
        </p:spPr>
        <p:txBody>
          <a:bodyPr/>
          <a:lstStyle/>
          <a:p>
            <a:r>
              <a:rPr lang="en-US" dirty="0"/>
              <a:t>Food System? </a:t>
            </a:r>
            <a:br>
              <a:rPr lang="en-US" dirty="0"/>
            </a:br>
            <a:r>
              <a:rPr lang="en-US" dirty="0"/>
              <a:t>Isn’t this a Biodiversity Conference??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FB72-5774-BCB0-641E-329A3CFF4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761617"/>
            <a:ext cx="10526112" cy="357108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The food system is a key policy space for both </a:t>
            </a:r>
            <a:r>
              <a:rPr lang="en-US" b="1" dirty="0"/>
              <a:t>climate</a:t>
            </a:r>
            <a:r>
              <a:rPr lang="en-US" dirty="0"/>
              <a:t> and </a:t>
            </a:r>
            <a:r>
              <a:rPr lang="en-US" b="1" dirty="0"/>
              <a:t>biodiversity. 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Existing models are biased towards </a:t>
            </a:r>
            <a:r>
              <a:rPr lang="en-US" b="1" dirty="0"/>
              <a:t>climate</a:t>
            </a:r>
            <a:r>
              <a:rPr lang="en-US" dirty="0"/>
              <a:t> (Neumann et al. 2026).</a:t>
            </a:r>
            <a:br>
              <a:rPr lang="en-US" b="1" dirty="0"/>
            </a:br>
            <a:endParaRPr lang="en-US" dirty="0"/>
          </a:p>
          <a:p>
            <a:r>
              <a:rPr lang="en-US" dirty="0"/>
              <a:t>Models should support a more </a:t>
            </a:r>
            <a:r>
              <a:rPr lang="en-US" b="1" dirty="0"/>
              <a:t>integrated</a:t>
            </a:r>
            <a:r>
              <a:rPr lang="en-US" dirty="0"/>
              <a:t> perspective for biodiversity and other sustainability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18C93-913E-C7EC-5089-ED9C84CD58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C8E9BE7-B342-4D8F-739F-781E8B198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BB131AA7-2FA1-87C1-BDD5-9A6F8FB3E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321092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B73D59-7324-9A25-DBEE-E206D9EF1DF8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3328416" y="622559"/>
            <a:ext cx="8863584" cy="56128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55F54-CEEF-9722-BB8E-21EC94E7FD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2C5E8F-99F4-DDFF-09E2-0E98DACC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625738"/>
          </a:xfrm>
        </p:spPr>
        <p:txBody>
          <a:bodyPr/>
          <a:lstStyle/>
          <a:p>
            <a:r>
              <a:rPr lang="en-US" dirty="0" err="1"/>
              <a:t>Conceptualisation</a:t>
            </a:r>
            <a:r>
              <a:rPr lang="en-US" dirty="0"/>
              <a:t> of the Food System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60C7054-F0EC-B8D3-D581-F600AA7F3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831" y="904241"/>
            <a:ext cx="5269742" cy="4613190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ym typeface="Wingdings" panose="05000000000000000000" pitchFamily="2" charset="2"/>
              </a:rPr>
              <a:t>Food Demand</a:t>
            </a:r>
          </a:p>
          <a:p>
            <a:endParaRPr lang="en-US" sz="2000" b="1" u="sng" dirty="0">
              <a:sym typeface="Wingdings" panose="05000000000000000000" pitchFamily="2" charset="2"/>
            </a:endParaRPr>
          </a:p>
          <a:p>
            <a:endParaRPr lang="en-US" sz="2000" b="1" u="sng" dirty="0">
              <a:sym typeface="Wingdings" panose="05000000000000000000" pitchFamily="2" charset="2"/>
            </a:endParaRPr>
          </a:p>
          <a:p>
            <a:endParaRPr lang="en-US" sz="2000" b="1" u="sng" dirty="0">
              <a:sym typeface="Wingdings" panose="05000000000000000000" pitchFamily="2" charset="2"/>
            </a:endParaRPr>
          </a:p>
          <a:p>
            <a:endParaRPr lang="en-US" sz="2000" b="1" u="sng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B6C95CB-B7EE-4101-846B-7E773A62B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E68B7322-C837-A9E1-2EC5-F642DE5AE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253095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528F4-2882-5BEA-D306-A02245303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76195-1DE0-9D72-1B8F-1528A29B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622558"/>
            <a:ext cx="8863584" cy="56128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F2212-5D57-9AEA-0922-2032435936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086E0E-B225-FB8A-ACAA-EE36EDC5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625738"/>
          </a:xfrm>
        </p:spPr>
        <p:txBody>
          <a:bodyPr/>
          <a:lstStyle/>
          <a:p>
            <a:r>
              <a:rPr lang="en-US" dirty="0" err="1"/>
              <a:t>Conceptualisation</a:t>
            </a:r>
            <a:r>
              <a:rPr lang="en-US" dirty="0"/>
              <a:t> of the Food System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67C49ED-C53D-892C-0DEF-0593DC188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830" y="904241"/>
            <a:ext cx="5635833" cy="4613190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ym typeface="Wingdings" panose="05000000000000000000" pitchFamily="2" charset="2"/>
              </a:rPr>
              <a:t>Agricultural Resource Allocation</a:t>
            </a:r>
          </a:p>
          <a:p>
            <a:endParaRPr lang="en-US" b="1" u="sng" dirty="0">
              <a:sym typeface="Wingdings" panose="05000000000000000000" pitchFamily="2" charset="2"/>
            </a:endParaRPr>
          </a:p>
          <a:p>
            <a:r>
              <a:rPr lang="en-US" b="1" dirty="0"/>
              <a:t>1) Water Stress Response </a:t>
            </a:r>
            <a:r>
              <a:rPr lang="en-US" b="1" dirty="0">
                <a:solidFill>
                  <a:srgbClr val="4FA7FF"/>
                </a:solidFill>
              </a:rPr>
              <a:t>⦿</a:t>
            </a:r>
          </a:p>
          <a:p>
            <a:r>
              <a:rPr lang="en-US" dirty="0"/>
              <a:t>(Yield </a:t>
            </a:r>
            <a:r>
              <a:rPr lang="en-US" dirty="0">
                <a:sym typeface="Wingdings" panose="05000000000000000000" pitchFamily="2" charset="2"/>
              </a:rPr>
              <a:t> Water Use  Yield)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2) Land Use Response </a:t>
            </a:r>
            <a:r>
              <a:rPr lang="en-US" b="1" dirty="0">
                <a:solidFill>
                  <a:srgbClr val="804040"/>
                </a:solidFill>
              </a:rPr>
              <a:t>⦿</a:t>
            </a:r>
          </a:p>
          <a:p>
            <a:r>
              <a:rPr lang="en-US" dirty="0"/>
              <a:t>(Yield </a:t>
            </a:r>
            <a:r>
              <a:rPr lang="en-US" dirty="0">
                <a:sym typeface="Wingdings" panose="05000000000000000000" pitchFamily="2" charset="2"/>
              </a:rPr>
              <a:t> Land Use  Yield)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3) </a:t>
            </a:r>
            <a:r>
              <a:rPr lang="en-US" b="1" dirty="0" err="1"/>
              <a:t>Fertiliser</a:t>
            </a:r>
            <a:r>
              <a:rPr lang="en-US" b="1" dirty="0"/>
              <a:t> Intensification </a:t>
            </a:r>
            <a:r>
              <a:rPr lang="en-US" b="1" dirty="0">
                <a:solidFill>
                  <a:srgbClr val="D7D700"/>
                </a:solidFill>
              </a:rPr>
              <a:t>⦿</a:t>
            </a:r>
          </a:p>
          <a:p>
            <a:r>
              <a:rPr lang="en-US" dirty="0"/>
              <a:t>(Yield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Fertiliser</a:t>
            </a:r>
            <a:r>
              <a:rPr lang="en-US" dirty="0">
                <a:sym typeface="Wingdings" panose="05000000000000000000" pitchFamily="2" charset="2"/>
              </a:rPr>
              <a:t> Use  Yield)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469F021F-1B01-B56F-EFB9-85C0F77D8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91D920F2-566D-B5E4-5AE7-7E5C49F15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417567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B8DE-78CB-8725-3A97-FED52849F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83368-0DF4-FC7F-15E9-F6C247316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622558"/>
            <a:ext cx="8863584" cy="56128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A4039-4369-1C81-BBF7-54D38E9466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122F08-FE91-AF21-1A2C-CAC8B273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625738"/>
          </a:xfrm>
        </p:spPr>
        <p:txBody>
          <a:bodyPr/>
          <a:lstStyle/>
          <a:p>
            <a:r>
              <a:rPr lang="en-US" dirty="0" err="1"/>
              <a:t>Conceptualisation</a:t>
            </a:r>
            <a:r>
              <a:rPr lang="en-US" dirty="0"/>
              <a:t> of the Food System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54AD6A8-A4C9-249C-1F7D-9CCD12216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830" y="904241"/>
            <a:ext cx="5635833" cy="4613190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ym typeface="Wingdings" panose="05000000000000000000" pitchFamily="2" charset="2"/>
              </a:rPr>
              <a:t>Environmental Feedbacks</a:t>
            </a:r>
          </a:p>
          <a:p>
            <a:endParaRPr lang="en-US" b="1" u="sng" dirty="0">
              <a:sym typeface="Wingdings" panose="05000000000000000000" pitchFamily="2" charset="2"/>
            </a:endParaRPr>
          </a:p>
          <a:p>
            <a:r>
              <a:rPr lang="en-US" b="1" dirty="0"/>
              <a:t>4) Biodiversity Feedback </a:t>
            </a:r>
            <a:r>
              <a:rPr lang="en-US" b="1" dirty="0">
                <a:solidFill>
                  <a:srgbClr val="008080"/>
                </a:solidFill>
              </a:rPr>
              <a:t>⦿</a:t>
            </a:r>
          </a:p>
          <a:p>
            <a:r>
              <a:rPr lang="en-US" dirty="0"/>
              <a:t>(Biodiversity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Yields </a:t>
            </a:r>
            <a:r>
              <a:rPr lang="en-US" dirty="0">
                <a:sym typeface="Wingdings" panose="05000000000000000000" pitchFamily="2" charset="2"/>
              </a:rPr>
              <a:t> …</a:t>
            </a:r>
            <a:r>
              <a:rPr lang="en-US" dirty="0"/>
              <a:t>)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5) Climate Feedbacks </a:t>
            </a:r>
            <a:r>
              <a:rPr lang="en-US" b="1" dirty="0">
                <a:solidFill>
                  <a:srgbClr val="FF8000"/>
                </a:solidFill>
              </a:rPr>
              <a:t>⦿</a:t>
            </a:r>
          </a:p>
          <a:p>
            <a:r>
              <a:rPr lang="en-US" dirty="0">
                <a:sym typeface="Wingdings" panose="05000000000000000000" pitchFamily="2" charset="2"/>
              </a:rPr>
              <a:t>(Temperature  Yield  …)</a:t>
            </a:r>
          </a:p>
          <a:p>
            <a:r>
              <a:rPr lang="en-US" dirty="0">
                <a:sym typeface="Wingdings" panose="05000000000000000000" pitchFamily="2" charset="2"/>
              </a:rPr>
              <a:t>(Carbon  Yield  …)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BBE101C-8640-BADC-E0E1-EDE95EC37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06BBEF03-8E31-C77E-EF21-CA4E56815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84560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58FB8-03E2-2BC1-B4B3-FF2D98AAB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667231-4369-039F-0AB9-426777D1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16" y="620997"/>
            <a:ext cx="8863584" cy="56128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BCDD0-D879-7714-8C66-25C21A74CA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C705BF-8E46-89B8-6F89-7F1BA31D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625738"/>
          </a:xfrm>
        </p:spPr>
        <p:txBody>
          <a:bodyPr/>
          <a:lstStyle/>
          <a:p>
            <a:r>
              <a:rPr lang="en-US" dirty="0" err="1"/>
              <a:t>Conceptualisation</a:t>
            </a:r>
            <a:r>
              <a:rPr lang="en-US" dirty="0"/>
              <a:t> of the Food System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91FC4EB-728F-B2E1-86BC-F39454B48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830" y="904241"/>
            <a:ext cx="5635833" cy="4613190"/>
          </a:xfrm>
        </p:spPr>
        <p:txBody>
          <a:bodyPr>
            <a:normAutofit/>
          </a:bodyPr>
          <a:lstStyle/>
          <a:p>
            <a:r>
              <a:rPr lang="en-US" sz="2000" b="1" u="sng" dirty="0">
                <a:sym typeface="Wingdings" panose="05000000000000000000" pitchFamily="2" charset="2"/>
              </a:rPr>
              <a:t>Socioeconomic Feedbacks</a:t>
            </a:r>
          </a:p>
          <a:p>
            <a:endParaRPr lang="en-US" b="1" u="sng" dirty="0">
              <a:sym typeface="Wingdings" panose="05000000000000000000" pitchFamily="2" charset="2"/>
            </a:endParaRPr>
          </a:p>
          <a:p>
            <a:r>
              <a:rPr lang="en-US" b="1" dirty="0"/>
              <a:t>6) Market Feedback </a:t>
            </a:r>
            <a:r>
              <a:rPr lang="en-US" b="1" dirty="0">
                <a:solidFill>
                  <a:srgbClr val="FF0000"/>
                </a:solidFill>
              </a:rPr>
              <a:t>⦿</a:t>
            </a:r>
          </a:p>
          <a:p>
            <a:r>
              <a:rPr lang="en-US" dirty="0"/>
              <a:t>(</a:t>
            </a:r>
            <a:r>
              <a:rPr lang="en-US" dirty="0">
                <a:sym typeface="Wingdings" panose="05000000000000000000" pitchFamily="2" charset="2"/>
              </a:rPr>
              <a:t>Supply  Price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Demand)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/>
              <a:t>7) Population Feedback </a:t>
            </a:r>
            <a:r>
              <a:rPr lang="en-US" b="1" dirty="0">
                <a:solidFill>
                  <a:srgbClr val="FF0000"/>
                </a:solidFill>
              </a:rPr>
              <a:t>⦿</a:t>
            </a:r>
          </a:p>
          <a:p>
            <a:r>
              <a:rPr lang="en-US" dirty="0"/>
              <a:t>(Supply </a:t>
            </a:r>
            <a:r>
              <a:rPr lang="en-US" dirty="0">
                <a:sym typeface="Wingdings" panose="05000000000000000000" pitchFamily="2" charset="2"/>
              </a:rPr>
              <a:t> Availability  Population)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B77B7A33-137D-1219-9A1C-A10B848C1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A1B03761-8F95-4BDA-C1D1-1E96899C1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334890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E249-63D9-D40F-41E9-EAA8F532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3DD426-4BF5-34A2-FF0B-DC60DCF2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620997"/>
            <a:ext cx="8863584" cy="5612881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C3545C-5B35-769D-2540-6B6E1855B705}"/>
              </a:ext>
            </a:extLst>
          </p:cNvPr>
          <p:cNvSpPr/>
          <p:nvPr/>
        </p:nvSpPr>
        <p:spPr>
          <a:xfrm>
            <a:off x="4776918" y="2705148"/>
            <a:ext cx="4745662" cy="3113589"/>
          </a:xfrm>
          <a:custGeom>
            <a:avLst/>
            <a:gdLst>
              <a:gd name="csX0" fmla="*/ 787094 w 4745662"/>
              <a:gd name="csY0" fmla="*/ 1770926 h 3113589"/>
              <a:gd name="csX1" fmla="*/ 787094 w 4745662"/>
              <a:gd name="csY1" fmla="*/ 1770926 h 3113589"/>
              <a:gd name="csX2" fmla="*/ 821818 w 4745662"/>
              <a:gd name="csY2" fmla="*/ 2303362 h 3113589"/>
              <a:gd name="csX3" fmla="*/ 844968 w 4745662"/>
              <a:gd name="csY3" fmla="*/ 2465407 h 3113589"/>
              <a:gd name="csX4" fmla="*/ 856542 w 4745662"/>
              <a:gd name="csY4" fmla="*/ 2534855 h 3113589"/>
              <a:gd name="csX5" fmla="*/ 879692 w 4745662"/>
              <a:gd name="csY5" fmla="*/ 2592729 h 3113589"/>
              <a:gd name="csX6" fmla="*/ 949140 w 4745662"/>
              <a:gd name="csY6" fmla="*/ 2720050 h 3113589"/>
              <a:gd name="csX7" fmla="*/ 1053312 w 4745662"/>
              <a:gd name="csY7" fmla="*/ 2858946 h 3113589"/>
              <a:gd name="csX8" fmla="*/ 1273231 w 4745662"/>
              <a:gd name="csY8" fmla="*/ 2974693 h 3113589"/>
              <a:gd name="csX9" fmla="*/ 1597322 w 4745662"/>
              <a:gd name="csY9" fmla="*/ 3078865 h 3113589"/>
              <a:gd name="csX10" fmla="*/ 1794092 w 4745662"/>
              <a:gd name="csY10" fmla="*/ 3090440 h 3113589"/>
              <a:gd name="csX11" fmla="*/ 2257079 w 4745662"/>
              <a:gd name="csY11" fmla="*/ 3113589 h 3113589"/>
              <a:gd name="csX12" fmla="*/ 2546446 w 4745662"/>
              <a:gd name="csY12" fmla="*/ 3044141 h 3113589"/>
              <a:gd name="csX13" fmla="*/ 2685342 w 4745662"/>
              <a:gd name="csY13" fmla="*/ 3020992 h 3113589"/>
              <a:gd name="csX14" fmla="*/ 2847388 w 4745662"/>
              <a:gd name="csY14" fmla="*/ 2986268 h 3113589"/>
              <a:gd name="csX15" fmla="*/ 3102031 w 4745662"/>
              <a:gd name="csY15" fmla="*/ 2916820 h 3113589"/>
              <a:gd name="csX16" fmla="*/ 3321950 w 4745662"/>
              <a:gd name="csY16" fmla="*/ 2847372 h 3113589"/>
              <a:gd name="csX17" fmla="*/ 3414547 w 4745662"/>
              <a:gd name="csY17" fmla="*/ 2812648 h 3113589"/>
              <a:gd name="csX18" fmla="*/ 3483996 w 4745662"/>
              <a:gd name="csY18" fmla="*/ 2777924 h 3113589"/>
              <a:gd name="csX19" fmla="*/ 3565018 w 4745662"/>
              <a:gd name="csY19" fmla="*/ 2754774 h 3113589"/>
              <a:gd name="csX20" fmla="*/ 3761788 w 4745662"/>
              <a:gd name="csY20" fmla="*/ 2673751 h 3113589"/>
              <a:gd name="csX21" fmla="*/ 3854385 w 4745662"/>
              <a:gd name="csY21" fmla="*/ 2639027 h 3113589"/>
              <a:gd name="csX22" fmla="*/ 3935408 w 4745662"/>
              <a:gd name="csY22" fmla="*/ 2592729 h 3113589"/>
              <a:gd name="csX23" fmla="*/ 4004856 w 4745662"/>
              <a:gd name="csY23" fmla="*/ 2558005 h 3113589"/>
              <a:gd name="csX24" fmla="*/ 4190051 w 4745662"/>
              <a:gd name="csY24" fmla="*/ 2384384 h 3113589"/>
              <a:gd name="csX25" fmla="*/ 4282649 w 4745662"/>
              <a:gd name="csY25" fmla="*/ 2326511 h 3113589"/>
              <a:gd name="csX26" fmla="*/ 4502568 w 4745662"/>
              <a:gd name="csY26" fmla="*/ 2129741 h 3113589"/>
              <a:gd name="csX27" fmla="*/ 4595165 w 4745662"/>
              <a:gd name="csY27" fmla="*/ 1979270 h 3113589"/>
              <a:gd name="csX28" fmla="*/ 4676188 w 4745662"/>
              <a:gd name="csY28" fmla="*/ 1840374 h 3113589"/>
              <a:gd name="csX29" fmla="*/ 4722487 w 4745662"/>
              <a:gd name="csY29" fmla="*/ 1689903 h 3113589"/>
              <a:gd name="csX30" fmla="*/ 4734061 w 4745662"/>
              <a:gd name="csY30" fmla="*/ 1597306 h 3113589"/>
              <a:gd name="csX31" fmla="*/ 4745636 w 4745662"/>
              <a:gd name="csY31" fmla="*/ 1539432 h 3113589"/>
              <a:gd name="csX32" fmla="*/ 4710912 w 4745662"/>
              <a:gd name="csY32" fmla="*/ 1145893 h 3113589"/>
              <a:gd name="csX33" fmla="*/ 4687763 w 4745662"/>
              <a:gd name="csY33" fmla="*/ 1018572 h 3113589"/>
              <a:gd name="csX34" fmla="*/ 4676188 w 4745662"/>
              <a:gd name="csY34" fmla="*/ 972273 h 3113589"/>
              <a:gd name="csX35" fmla="*/ 4629889 w 4745662"/>
              <a:gd name="csY35" fmla="*/ 856526 h 3113589"/>
              <a:gd name="csX36" fmla="*/ 4595165 w 4745662"/>
              <a:gd name="csY36" fmla="*/ 821802 h 3113589"/>
              <a:gd name="csX37" fmla="*/ 4537292 w 4745662"/>
              <a:gd name="csY37" fmla="*/ 706055 h 3113589"/>
              <a:gd name="csX38" fmla="*/ 4514142 w 4745662"/>
              <a:gd name="csY38" fmla="*/ 671331 h 3113589"/>
              <a:gd name="csX39" fmla="*/ 4456269 w 4745662"/>
              <a:gd name="csY39" fmla="*/ 648182 h 3113589"/>
              <a:gd name="csX40" fmla="*/ 4421545 w 4745662"/>
              <a:gd name="csY40" fmla="*/ 613458 h 3113589"/>
              <a:gd name="csX41" fmla="*/ 4386821 w 4745662"/>
              <a:gd name="csY41" fmla="*/ 590308 h 3113589"/>
              <a:gd name="csX42" fmla="*/ 4328947 w 4745662"/>
              <a:gd name="csY42" fmla="*/ 544010 h 3113589"/>
              <a:gd name="csX43" fmla="*/ 4247925 w 4745662"/>
              <a:gd name="csY43" fmla="*/ 474562 h 3113589"/>
              <a:gd name="csX44" fmla="*/ 4155327 w 4745662"/>
              <a:gd name="csY44" fmla="*/ 439838 h 3113589"/>
              <a:gd name="csX45" fmla="*/ 4039580 w 4745662"/>
              <a:gd name="csY45" fmla="*/ 405114 h 3113589"/>
              <a:gd name="csX46" fmla="*/ 3958558 w 4745662"/>
              <a:gd name="csY46" fmla="*/ 393539 h 3113589"/>
              <a:gd name="csX47" fmla="*/ 3622892 w 4745662"/>
              <a:gd name="csY47" fmla="*/ 405114 h 3113589"/>
              <a:gd name="csX48" fmla="*/ 3518720 w 4745662"/>
              <a:gd name="csY48" fmla="*/ 416688 h 3113589"/>
              <a:gd name="csX49" fmla="*/ 3333525 w 4745662"/>
              <a:gd name="csY49" fmla="*/ 428263 h 3113589"/>
              <a:gd name="csX50" fmla="*/ 3055732 w 4745662"/>
              <a:gd name="csY50" fmla="*/ 416688 h 3113589"/>
              <a:gd name="csX51" fmla="*/ 2905261 w 4745662"/>
              <a:gd name="csY51" fmla="*/ 393539 h 3113589"/>
              <a:gd name="csX52" fmla="*/ 2731641 w 4745662"/>
              <a:gd name="csY52" fmla="*/ 370389 h 3113589"/>
              <a:gd name="csX53" fmla="*/ 2604320 w 4745662"/>
              <a:gd name="csY53" fmla="*/ 335665 h 3113589"/>
              <a:gd name="csX54" fmla="*/ 2465423 w 4745662"/>
              <a:gd name="csY54" fmla="*/ 312516 h 3113589"/>
              <a:gd name="csX55" fmla="*/ 2280228 w 4745662"/>
              <a:gd name="csY55" fmla="*/ 266217 h 3113589"/>
              <a:gd name="csX56" fmla="*/ 2199206 w 4745662"/>
              <a:gd name="csY56" fmla="*/ 231493 h 3113589"/>
              <a:gd name="csX57" fmla="*/ 1898264 w 4745662"/>
              <a:gd name="csY57" fmla="*/ 162045 h 3113589"/>
              <a:gd name="csX58" fmla="*/ 1562598 w 4745662"/>
              <a:gd name="csY58" fmla="*/ 81022 h 3113589"/>
              <a:gd name="csX59" fmla="*/ 1134335 w 4745662"/>
              <a:gd name="csY59" fmla="*/ 11574 h 3113589"/>
              <a:gd name="csX60" fmla="*/ 960715 w 4745662"/>
              <a:gd name="csY60" fmla="*/ 0 h 3113589"/>
              <a:gd name="csX61" fmla="*/ 312532 w 4745662"/>
              <a:gd name="csY61" fmla="*/ 23149 h 3113589"/>
              <a:gd name="csX62" fmla="*/ 150487 w 4745662"/>
              <a:gd name="csY62" fmla="*/ 57873 h 3113589"/>
              <a:gd name="csX63" fmla="*/ 81039 w 4745662"/>
              <a:gd name="csY63" fmla="*/ 92597 h 3113589"/>
              <a:gd name="csX64" fmla="*/ 46315 w 4745662"/>
              <a:gd name="csY64" fmla="*/ 138896 h 3113589"/>
              <a:gd name="csX65" fmla="*/ 11591 w 4745662"/>
              <a:gd name="csY65" fmla="*/ 219919 h 3113589"/>
              <a:gd name="csX66" fmla="*/ 11591 w 4745662"/>
              <a:gd name="csY66" fmla="*/ 358815 h 3113589"/>
              <a:gd name="csX67" fmla="*/ 46315 w 4745662"/>
              <a:gd name="csY67" fmla="*/ 416688 h 3113589"/>
              <a:gd name="csX68" fmla="*/ 219935 w 4745662"/>
              <a:gd name="csY68" fmla="*/ 567159 h 3113589"/>
              <a:gd name="csX69" fmla="*/ 300958 w 4745662"/>
              <a:gd name="csY69" fmla="*/ 601883 h 3113589"/>
              <a:gd name="csX70" fmla="*/ 381980 w 4745662"/>
              <a:gd name="csY70" fmla="*/ 613458 h 3113589"/>
              <a:gd name="csX71" fmla="*/ 474578 w 4745662"/>
              <a:gd name="csY71" fmla="*/ 636607 h 3113589"/>
              <a:gd name="csX72" fmla="*/ 590325 w 4745662"/>
              <a:gd name="csY72" fmla="*/ 671331 h 3113589"/>
              <a:gd name="csX73" fmla="*/ 810244 w 4745662"/>
              <a:gd name="csY73" fmla="*/ 717630 h 3113589"/>
              <a:gd name="csX74" fmla="*/ 949140 w 4745662"/>
              <a:gd name="csY74" fmla="*/ 752354 h 3113589"/>
              <a:gd name="csX75" fmla="*/ 1041737 w 4745662"/>
              <a:gd name="csY75" fmla="*/ 763929 h 3113589"/>
              <a:gd name="csX76" fmla="*/ 1134335 w 4745662"/>
              <a:gd name="csY76" fmla="*/ 787078 h 3113589"/>
              <a:gd name="csX77" fmla="*/ 1284806 w 4745662"/>
              <a:gd name="csY77" fmla="*/ 810227 h 3113589"/>
              <a:gd name="csX78" fmla="*/ 1470001 w 4745662"/>
              <a:gd name="csY78" fmla="*/ 833377 h 3113589"/>
              <a:gd name="csX79" fmla="*/ 1562598 w 4745662"/>
              <a:gd name="csY79" fmla="*/ 856526 h 3113589"/>
              <a:gd name="csX80" fmla="*/ 1632046 w 4745662"/>
              <a:gd name="csY80" fmla="*/ 879676 h 3113589"/>
              <a:gd name="csX81" fmla="*/ 1724644 w 4745662"/>
              <a:gd name="csY81" fmla="*/ 891250 h 3113589"/>
              <a:gd name="csX82" fmla="*/ 1782517 w 4745662"/>
              <a:gd name="csY82" fmla="*/ 914400 h 3113589"/>
              <a:gd name="csX83" fmla="*/ 1828816 w 4745662"/>
              <a:gd name="csY83" fmla="*/ 925974 h 3113589"/>
              <a:gd name="csX84" fmla="*/ 1909839 w 4745662"/>
              <a:gd name="csY84" fmla="*/ 972273 h 3113589"/>
              <a:gd name="csX85" fmla="*/ 1932988 w 4745662"/>
              <a:gd name="csY85" fmla="*/ 1018572 h 3113589"/>
              <a:gd name="csX86" fmla="*/ 1967712 w 4745662"/>
              <a:gd name="csY86" fmla="*/ 1064870 h 3113589"/>
              <a:gd name="csX87" fmla="*/ 1979287 w 4745662"/>
              <a:gd name="csY87" fmla="*/ 1122744 h 3113589"/>
              <a:gd name="csX88" fmla="*/ 2002436 w 4745662"/>
              <a:gd name="csY88" fmla="*/ 1157468 h 3113589"/>
              <a:gd name="csX89" fmla="*/ 2014011 w 4745662"/>
              <a:gd name="csY89" fmla="*/ 1192192 h 3113589"/>
              <a:gd name="csX90" fmla="*/ 1990861 w 4745662"/>
              <a:gd name="csY90" fmla="*/ 1481559 h 3113589"/>
              <a:gd name="csX91" fmla="*/ 1956137 w 4745662"/>
              <a:gd name="csY91" fmla="*/ 1516283 h 3113589"/>
              <a:gd name="csX92" fmla="*/ 1840391 w 4745662"/>
              <a:gd name="csY92" fmla="*/ 1655179 h 3113589"/>
              <a:gd name="csX93" fmla="*/ 1736218 w 4745662"/>
              <a:gd name="csY93" fmla="*/ 1747777 h 3113589"/>
              <a:gd name="csX94" fmla="*/ 1666770 w 4745662"/>
              <a:gd name="csY94" fmla="*/ 1770926 h 3113589"/>
              <a:gd name="csX95" fmla="*/ 1608897 w 4745662"/>
              <a:gd name="csY95" fmla="*/ 1805650 h 3113589"/>
              <a:gd name="csX96" fmla="*/ 1470001 w 4745662"/>
              <a:gd name="csY96" fmla="*/ 1875098 h 3113589"/>
              <a:gd name="csX97" fmla="*/ 1400553 w 4745662"/>
              <a:gd name="csY97" fmla="*/ 1921397 h 3113589"/>
              <a:gd name="csX98" fmla="*/ 1226932 w 4745662"/>
              <a:gd name="csY98" fmla="*/ 2025569 h 3113589"/>
              <a:gd name="csX99" fmla="*/ 1076461 w 4745662"/>
              <a:gd name="csY99" fmla="*/ 2106592 h 3113589"/>
              <a:gd name="csX100" fmla="*/ 1041737 w 4745662"/>
              <a:gd name="csY100" fmla="*/ 2118167 h 3113589"/>
              <a:gd name="csX101" fmla="*/ 960715 w 4745662"/>
              <a:gd name="csY101" fmla="*/ 2037144 h 3113589"/>
              <a:gd name="csX102" fmla="*/ 925991 w 4745662"/>
              <a:gd name="csY102" fmla="*/ 1967696 h 3113589"/>
              <a:gd name="csX103" fmla="*/ 891266 w 4745662"/>
              <a:gd name="csY103" fmla="*/ 1944546 h 3113589"/>
              <a:gd name="csX104" fmla="*/ 844968 w 4745662"/>
              <a:gd name="csY104" fmla="*/ 1898248 h 3113589"/>
              <a:gd name="csX105" fmla="*/ 810244 w 4745662"/>
              <a:gd name="csY105" fmla="*/ 1851949 h 3113589"/>
              <a:gd name="csX106" fmla="*/ 729221 w 4745662"/>
              <a:gd name="csY106" fmla="*/ 1759351 h 3113589"/>
              <a:gd name="csX107" fmla="*/ 775520 w 4745662"/>
              <a:gd name="csY107" fmla="*/ 1736202 h 3113589"/>
              <a:gd name="csX108" fmla="*/ 810244 w 4745662"/>
              <a:gd name="csY108" fmla="*/ 1747777 h 3113589"/>
              <a:gd name="csX109" fmla="*/ 787094 w 4745662"/>
              <a:gd name="csY109" fmla="*/ 1770926 h 3113589"/>
              <a:gd name="csX0" fmla="*/ 737564 w 4745662"/>
              <a:gd name="csY0" fmla="*/ 1976666 h 3113589"/>
              <a:gd name="csX1" fmla="*/ 787094 w 4745662"/>
              <a:gd name="csY1" fmla="*/ 1770926 h 3113589"/>
              <a:gd name="csX2" fmla="*/ 821818 w 4745662"/>
              <a:gd name="csY2" fmla="*/ 2303362 h 3113589"/>
              <a:gd name="csX3" fmla="*/ 844968 w 4745662"/>
              <a:gd name="csY3" fmla="*/ 2465407 h 3113589"/>
              <a:gd name="csX4" fmla="*/ 856542 w 4745662"/>
              <a:gd name="csY4" fmla="*/ 2534855 h 3113589"/>
              <a:gd name="csX5" fmla="*/ 879692 w 4745662"/>
              <a:gd name="csY5" fmla="*/ 2592729 h 3113589"/>
              <a:gd name="csX6" fmla="*/ 949140 w 4745662"/>
              <a:gd name="csY6" fmla="*/ 2720050 h 3113589"/>
              <a:gd name="csX7" fmla="*/ 1053312 w 4745662"/>
              <a:gd name="csY7" fmla="*/ 2858946 h 3113589"/>
              <a:gd name="csX8" fmla="*/ 1273231 w 4745662"/>
              <a:gd name="csY8" fmla="*/ 2974693 h 3113589"/>
              <a:gd name="csX9" fmla="*/ 1597322 w 4745662"/>
              <a:gd name="csY9" fmla="*/ 3078865 h 3113589"/>
              <a:gd name="csX10" fmla="*/ 1794092 w 4745662"/>
              <a:gd name="csY10" fmla="*/ 3090440 h 3113589"/>
              <a:gd name="csX11" fmla="*/ 2257079 w 4745662"/>
              <a:gd name="csY11" fmla="*/ 3113589 h 3113589"/>
              <a:gd name="csX12" fmla="*/ 2546446 w 4745662"/>
              <a:gd name="csY12" fmla="*/ 3044141 h 3113589"/>
              <a:gd name="csX13" fmla="*/ 2685342 w 4745662"/>
              <a:gd name="csY13" fmla="*/ 3020992 h 3113589"/>
              <a:gd name="csX14" fmla="*/ 2847388 w 4745662"/>
              <a:gd name="csY14" fmla="*/ 2986268 h 3113589"/>
              <a:gd name="csX15" fmla="*/ 3102031 w 4745662"/>
              <a:gd name="csY15" fmla="*/ 2916820 h 3113589"/>
              <a:gd name="csX16" fmla="*/ 3321950 w 4745662"/>
              <a:gd name="csY16" fmla="*/ 2847372 h 3113589"/>
              <a:gd name="csX17" fmla="*/ 3414547 w 4745662"/>
              <a:gd name="csY17" fmla="*/ 2812648 h 3113589"/>
              <a:gd name="csX18" fmla="*/ 3483996 w 4745662"/>
              <a:gd name="csY18" fmla="*/ 2777924 h 3113589"/>
              <a:gd name="csX19" fmla="*/ 3565018 w 4745662"/>
              <a:gd name="csY19" fmla="*/ 2754774 h 3113589"/>
              <a:gd name="csX20" fmla="*/ 3761788 w 4745662"/>
              <a:gd name="csY20" fmla="*/ 2673751 h 3113589"/>
              <a:gd name="csX21" fmla="*/ 3854385 w 4745662"/>
              <a:gd name="csY21" fmla="*/ 2639027 h 3113589"/>
              <a:gd name="csX22" fmla="*/ 3935408 w 4745662"/>
              <a:gd name="csY22" fmla="*/ 2592729 h 3113589"/>
              <a:gd name="csX23" fmla="*/ 4004856 w 4745662"/>
              <a:gd name="csY23" fmla="*/ 2558005 h 3113589"/>
              <a:gd name="csX24" fmla="*/ 4190051 w 4745662"/>
              <a:gd name="csY24" fmla="*/ 2384384 h 3113589"/>
              <a:gd name="csX25" fmla="*/ 4282649 w 4745662"/>
              <a:gd name="csY25" fmla="*/ 2326511 h 3113589"/>
              <a:gd name="csX26" fmla="*/ 4502568 w 4745662"/>
              <a:gd name="csY26" fmla="*/ 2129741 h 3113589"/>
              <a:gd name="csX27" fmla="*/ 4595165 w 4745662"/>
              <a:gd name="csY27" fmla="*/ 1979270 h 3113589"/>
              <a:gd name="csX28" fmla="*/ 4676188 w 4745662"/>
              <a:gd name="csY28" fmla="*/ 1840374 h 3113589"/>
              <a:gd name="csX29" fmla="*/ 4722487 w 4745662"/>
              <a:gd name="csY29" fmla="*/ 1689903 h 3113589"/>
              <a:gd name="csX30" fmla="*/ 4734061 w 4745662"/>
              <a:gd name="csY30" fmla="*/ 1597306 h 3113589"/>
              <a:gd name="csX31" fmla="*/ 4745636 w 4745662"/>
              <a:gd name="csY31" fmla="*/ 1539432 h 3113589"/>
              <a:gd name="csX32" fmla="*/ 4710912 w 4745662"/>
              <a:gd name="csY32" fmla="*/ 1145893 h 3113589"/>
              <a:gd name="csX33" fmla="*/ 4687763 w 4745662"/>
              <a:gd name="csY33" fmla="*/ 1018572 h 3113589"/>
              <a:gd name="csX34" fmla="*/ 4676188 w 4745662"/>
              <a:gd name="csY34" fmla="*/ 972273 h 3113589"/>
              <a:gd name="csX35" fmla="*/ 4629889 w 4745662"/>
              <a:gd name="csY35" fmla="*/ 856526 h 3113589"/>
              <a:gd name="csX36" fmla="*/ 4595165 w 4745662"/>
              <a:gd name="csY36" fmla="*/ 821802 h 3113589"/>
              <a:gd name="csX37" fmla="*/ 4537292 w 4745662"/>
              <a:gd name="csY37" fmla="*/ 706055 h 3113589"/>
              <a:gd name="csX38" fmla="*/ 4514142 w 4745662"/>
              <a:gd name="csY38" fmla="*/ 671331 h 3113589"/>
              <a:gd name="csX39" fmla="*/ 4456269 w 4745662"/>
              <a:gd name="csY39" fmla="*/ 648182 h 3113589"/>
              <a:gd name="csX40" fmla="*/ 4421545 w 4745662"/>
              <a:gd name="csY40" fmla="*/ 613458 h 3113589"/>
              <a:gd name="csX41" fmla="*/ 4386821 w 4745662"/>
              <a:gd name="csY41" fmla="*/ 590308 h 3113589"/>
              <a:gd name="csX42" fmla="*/ 4328947 w 4745662"/>
              <a:gd name="csY42" fmla="*/ 544010 h 3113589"/>
              <a:gd name="csX43" fmla="*/ 4247925 w 4745662"/>
              <a:gd name="csY43" fmla="*/ 474562 h 3113589"/>
              <a:gd name="csX44" fmla="*/ 4155327 w 4745662"/>
              <a:gd name="csY44" fmla="*/ 439838 h 3113589"/>
              <a:gd name="csX45" fmla="*/ 4039580 w 4745662"/>
              <a:gd name="csY45" fmla="*/ 405114 h 3113589"/>
              <a:gd name="csX46" fmla="*/ 3958558 w 4745662"/>
              <a:gd name="csY46" fmla="*/ 393539 h 3113589"/>
              <a:gd name="csX47" fmla="*/ 3622892 w 4745662"/>
              <a:gd name="csY47" fmla="*/ 405114 h 3113589"/>
              <a:gd name="csX48" fmla="*/ 3518720 w 4745662"/>
              <a:gd name="csY48" fmla="*/ 416688 h 3113589"/>
              <a:gd name="csX49" fmla="*/ 3333525 w 4745662"/>
              <a:gd name="csY49" fmla="*/ 428263 h 3113589"/>
              <a:gd name="csX50" fmla="*/ 3055732 w 4745662"/>
              <a:gd name="csY50" fmla="*/ 416688 h 3113589"/>
              <a:gd name="csX51" fmla="*/ 2905261 w 4745662"/>
              <a:gd name="csY51" fmla="*/ 393539 h 3113589"/>
              <a:gd name="csX52" fmla="*/ 2731641 w 4745662"/>
              <a:gd name="csY52" fmla="*/ 370389 h 3113589"/>
              <a:gd name="csX53" fmla="*/ 2604320 w 4745662"/>
              <a:gd name="csY53" fmla="*/ 335665 h 3113589"/>
              <a:gd name="csX54" fmla="*/ 2465423 w 4745662"/>
              <a:gd name="csY54" fmla="*/ 312516 h 3113589"/>
              <a:gd name="csX55" fmla="*/ 2280228 w 4745662"/>
              <a:gd name="csY55" fmla="*/ 266217 h 3113589"/>
              <a:gd name="csX56" fmla="*/ 2199206 w 4745662"/>
              <a:gd name="csY56" fmla="*/ 231493 h 3113589"/>
              <a:gd name="csX57" fmla="*/ 1898264 w 4745662"/>
              <a:gd name="csY57" fmla="*/ 162045 h 3113589"/>
              <a:gd name="csX58" fmla="*/ 1562598 w 4745662"/>
              <a:gd name="csY58" fmla="*/ 81022 h 3113589"/>
              <a:gd name="csX59" fmla="*/ 1134335 w 4745662"/>
              <a:gd name="csY59" fmla="*/ 11574 h 3113589"/>
              <a:gd name="csX60" fmla="*/ 960715 w 4745662"/>
              <a:gd name="csY60" fmla="*/ 0 h 3113589"/>
              <a:gd name="csX61" fmla="*/ 312532 w 4745662"/>
              <a:gd name="csY61" fmla="*/ 23149 h 3113589"/>
              <a:gd name="csX62" fmla="*/ 150487 w 4745662"/>
              <a:gd name="csY62" fmla="*/ 57873 h 3113589"/>
              <a:gd name="csX63" fmla="*/ 81039 w 4745662"/>
              <a:gd name="csY63" fmla="*/ 92597 h 3113589"/>
              <a:gd name="csX64" fmla="*/ 46315 w 4745662"/>
              <a:gd name="csY64" fmla="*/ 138896 h 3113589"/>
              <a:gd name="csX65" fmla="*/ 11591 w 4745662"/>
              <a:gd name="csY65" fmla="*/ 219919 h 3113589"/>
              <a:gd name="csX66" fmla="*/ 11591 w 4745662"/>
              <a:gd name="csY66" fmla="*/ 358815 h 3113589"/>
              <a:gd name="csX67" fmla="*/ 46315 w 4745662"/>
              <a:gd name="csY67" fmla="*/ 416688 h 3113589"/>
              <a:gd name="csX68" fmla="*/ 219935 w 4745662"/>
              <a:gd name="csY68" fmla="*/ 567159 h 3113589"/>
              <a:gd name="csX69" fmla="*/ 300958 w 4745662"/>
              <a:gd name="csY69" fmla="*/ 601883 h 3113589"/>
              <a:gd name="csX70" fmla="*/ 381980 w 4745662"/>
              <a:gd name="csY70" fmla="*/ 613458 h 3113589"/>
              <a:gd name="csX71" fmla="*/ 474578 w 4745662"/>
              <a:gd name="csY71" fmla="*/ 636607 h 3113589"/>
              <a:gd name="csX72" fmla="*/ 590325 w 4745662"/>
              <a:gd name="csY72" fmla="*/ 671331 h 3113589"/>
              <a:gd name="csX73" fmla="*/ 810244 w 4745662"/>
              <a:gd name="csY73" fmla="*/ 717630 h 3113589"/>
              <a:gd name="csX74" fmla="*/ 949140 w 4745662"/>
              <a:gd name="csY74" fmla="*/ 752354 h 3113589"/>
              <a:gd name="csX75" fmla="*/ 1041737 w 4745662"/>
              <a:gd name="csY75" fmla="*/ 763929 h 3113589"/>
              <a:gd name="csX76" fmla="*/ 1134335 w 4745662"/>
              <a:gd name="csY76" fmla="*/ 787078 h 3113589"/>
              <a:gd name="csX77" fmla="*/ 1284806 w 4745662"/>
              <a:gd name="csY77" fmla="*/ 810227 h 3113589"/>
              <a:gd name="csX78" fmla="*/ 1470001 w 4745662"/>
              <a:gd name="csY78" fmla="*/ 833377 h 3113589"/>
              <a:gd name="csX79" fmla="*/ 1562598 w 4745662"/>
              <a:gd name="csY79" fmla="*/ 856526 h 3113589"/>
              <a:gd name="csX80" fmla="*/ 1632046 w 4745662"/>
              <a:gd name="csY80" fmla="*/ 879676 h 3113589"/>
              <a:gd name="csX81" fmla="*/ 1724644 w 4745662"/>
              <a:gd name="csY81" fmla="*/ 891250 h 3113589"/>
              <a:gd name="csX82" fmla="*/ 1782517 w 4745662"/>
              <a:gd name="csY82" fmla="*/ 914400 h 3113589"/>
              <a:gd name="csX83" fmla="*/ 1828816 w 4745662"/>
              <a:gd name="csY83" fmla="*/ 925974 h 3113589"/>
              <a:gd name="csX84" fmla="*/ 1909839 w 4745662"/>
              <a:gd name="csY84" fmla="*/ 972273 h 3113589"/>
              <a:gd name="csX85" fmla="*/ 1932988 w 4745662"/>
              <a:gd name="csY85" fmla="*/ 1018572 h 3113589"/>
              <a:gd name="csX86" fmla="*/ 1967712 w 4745662"/>
              <a:gd name="csY86" fmla="*/ 1064870 h 3113589"/>
              <a:gd name="csX87" fmla="*/ 1979287 w 4745662"/>
              <a:gd name="csY87" fmla="*/ 1122744 h 3113589"/>
              <a:gd name="csX88" fmla="*/ 2002436 w 4745662"/>
              <a:gd name="csY88" fmla="*/ 1157468 h 3113589"/>
              <a:gd name="csX89" fmla="*/ 2014011 w 4745662"/>
              <a:gd name="csY89" fmla="*/ 1192192 h 3113589"/>
              <a:gd name="csX90" fmla="*/ 1990861 w 4745662"/>
              <a:gd name="csY90" fmla="*/ 1481559 h 3113589"/>
              <a:gd name="csX91" fmla="*/ 1956137 w 4745662"/>
              <a:gd name="csY91" fmla="*/ 1516283 h 3113589"/>
              <a:gd name="csX92" fmla="*/ 1840391 w 4745662"/>
              <a:gd name="csY92" fmla="*/ 1655179 h 3113589"/>
              <a:gd name="csX93" fmla="*/ 1736218 w 4745662"/>
              <a:gd name="csY93" fmla="*/ 1747777 h 3113589"/>
              <a:gd name="csX94" fmla="*/ 1666770 w 4745662"/>
              <a:gd name="csY94" fmla="*/ 1770926 h 3113589"/>
              <a:gd name="csX95" fmla="*/ 1608897 w 4745662"/>
              <a:gd name="csY95" fmla="*/ 1805650 h 3113589"/>
              <a:gd name="csX96" fmla="*/ 1470001 w 4745662"/>
              <a:gd name="csY96" fmla="*/ 1875098 h 3113589"/>
              <a:gd name="csX97" fmla="*/ 1400553 w 4745662"/>
              <a:gd name="csY97" fmla="*/ 1921397 h 3113589"/>
              <a:gd name="csX98" fmla="*/ 1226932 w 4745662"/>
              <a:gd name="csY98" fmla="*/ 2025569 h 3113589"/>
              <a:gd name="csX99" fmla="*/ 1076461 w 4745662"/>
              <a:gd name="csY99" fmla="*/ 2106592 h 3113589"/>
              <a:gd name="csX100" fmla="*/ 1041737 w 4745662"/>
              <a:gd name="csY100" fmla="*/ 2118167 h 3113589"/>
              <a:gd name="csX101" fmla="*/ 960715 w 4745662"/>
              <a:gd name="csY101" fmla="*/ 2037144 h 3113589"/>
              <a:gd name="csX102" fmla="*/ 925991 w 4745662"/>
              <a:gd name="csY102" fmla="*/ 1967696 h 3113589"/>
              <a:gd name="csX103" fmla="*/ 891266 w 4745662"/>
              <a:gd name="csY103" fmla="*/ 1944546 h 3113589"/>
              <a:gd name="csX104" fmla="*/ 844968 w 4745662"/>
              <a:gd name="csY104" fmla="*/ 1898248 h 3113589"/>
              <a:gd name="csX105" fmla="*/ 810244 w 4745662"/>
              <a:gd name="csY105" fmla="*/ 1851949 h 3113589"/>
              <a:gd name="csX106" fmla="*/ 729221 w 4745662"/>
              <a:gd name="csY106" fmla="*/ 1759351 h 3113589"/>
              <a:gd name="csX107" fmla="*/ 775520 w 4745662"/>
              <a:gd name="csY107" fmla="*/ 1736202 h 3113589"/>
              <a:gd name="csX108" fmla="*/ 810244 w 4745662"/>
              <a:gd name="csY108" fmla="*/ 1747777 h 3113589"/>
              <a:gd name="csX109" fmla="*/ 737564 w 4745662"/>
              <a:gd name="csY109" fmla="*/ 1976666 h 3113589"/>
              <a:gd name="csX0" fmla="*/ 810244 w 4745662"/>
              <a:gd name="csY0" fmla="*/ 1747777 h 3113589"/>
              <a:gd name="csX1" fmla="*/ 787094 w 4745662"/>
              <a:gd name="csY1" fmla="*/ 1770926 h 3113589"/>
              <a:gd name="csX2" fmla="*/ 821818 w 4745662"/>
              <a:gd name="csY2" fmla="*/ 2303362 h 3113589"/>
              <a:gd name="csX3" fmla="*/ 844968 w 4745662"/>
              <a:gd name="csY3" fmla="*/ 2465407 h 3113589"/>
              <a:gd name="csX4" fmla="*/ 856542 w 4745662"/>
              <a:gd name="csY4" fmla="*/ 2534855 h 3113589"/>
              <a:gd name="csX5" fmla="*/ 879692 w 4745662"/>
              <a:gd name="csY5" fmla="*/ 2592729 h 3113589"/>
              <a:gd name="csX6" fmla="*/ 949140 w 4745662"/>
              <a:gd name="csY6" fmla="*/ 2720050 h 3113589"/>
              <a:gd name="csX7" fmla="*/ 1053312 w 4745662"/>
              <a:gd name="csY7" fmla="*/ 2858946 h 3113589"/>
              <a:gd name="csX8" fmla="*/ 1273231 w 4745662"/>
              <a:gd name="csY8" fmla="*/ 2974693 h 3113589"/>
              <a:gd name="csX9" fmla="*/ 1597322 w 4745662"/>
              <a:gd name="csY9" fmla="*/ 3078865 h 3113589"/>
              <a:gd name="csX10" fmla="*/ 1794092 w 4745662"/>
              <a:gd name="csY10" fmla="*/ 3090440 h 3113589"/>
              <a:gd name="csX11" fmla="*/ 2257079 w 4745662"/>
              <a:gd name="csY11" fmla="*/ 3113589 h 3113589"/>
              <a:gd name="csX12" fmla="*/ 2546446 w 4745662"/>
              <a:gd name="csY12" fmla="*/ 3044141 h 3113589"/>
              <a:gd name="csX13" fmla="*/ 2685342 w 4745662"/>
              <a:gd name="csY13" fmla="*/ 3020992 h 3113589"/>
              <a:gd name="csX14" fmla="*/ 2847388 w 4745662"/>
              <a:gd name="csY14" fmla="*/ 2986268 h 3113589"/>
              <a:gd name="csX15" fmla="*/ 3102031 w 4745662"/>
              <a:gd name="csY15" fmla="*/ 2916820 h 3113589"/>
              <a:gd name="csX16" fmla="*/ 3321950 w 4745662"/>
              <a:gd name="csY16" fmla="*/ 2847372 h 3113589"/>
              <a:gd name="csX17" fmla="*/ 3414547 w 4745662"/>
              <a:gd name="csY17" fmla="*/ 2812648 h 3113589"/>
              <a:gd name="csX18" fmla="*/ 3483996 w 4745662"/>
              <a:gd name="csY18" fmla="*/ 2777924 h 3113589"/>
              <a:gd name="csX19" fmla="*/ 3565018 w 4745662"/>
              <a:gd name="csY19" fmla="*/ 2754774 h 3113589"/>
              <a:gd name="csX20" fmla="*/ 3761788 w 4745662"/>
              <a:gd name="csY20" fmla="*/ 2673751 h 3113589"/>
              <a:gd name="csX21" fmla="*/ 3854385 w 4745662"/>
              <a:gd name="csY21" fmla="*/ 2639027 h 3113589"/>
              <a:gd name="csX22" fmla="*/ 3935408 w 4745662"/>
              <a:gd name="csY22" fmla="*/ 2592729 h 3113589"/>
              <a:gd name="csX23" fmla="*/ 4004856 w 4745662"/>
              <a:gd name="csY23" fmla="*/ 2558005 h 3113589"/>
              <a:gd name="csX24" fmla="*/ 4190051 w 4745662"/>
              <a:gd name="csY24" fmla="*/ 2384384 h 3113589"/>
              <a:gd name="csX25" fmla="*/ 4282649 w 4745662"/>
              <a:gd name="csY25" fmla="*/ 2326511 h 3113589"/>
              <a:gd name="csX26" fmla="*/ 4502568 w 4745662"/>
              <a:gd name="csY26" fmla="*/ 2129741 h 3113589"/>
              <a:gd name="csX27" fmla="*/ 4595165 w 4745662"/>
              <a:gd name="csY27" fmla="*/ 1979270 h 3113589"/>
              <a:gd name="csX28" fmla="*/ 4676188 w 4745662"/>
              <a:gd name="csY28" fmla="*/ 1840374 h 3113589"/>
              <a:gd name="csX29" fmla="*/ 4722487 w 4745662"/>
              <a:gd name="csY29" fmla="*/ 1689903 h 3113589"/>
              <a:gd name="csX30" fmla="*/ 4734061 w 4745662"/>
              <a:gd name="csY30" fmla="*/ 1597306 h 3113589"/>
              <a:gd name="csX31" fmla="*/ 4745636 w 4745662"/>
              <a:gd name="csY31" fmla="*/ 1539432 h 3113589"/>
              <a:gd name="csX32" fmla="*/ 4710912 w 4745662"/>
              <a:gd name="csY32" fmla="*/ 1145893 h 3113589"/>
              <a:gd name="csX33" fmla="*/ 4687763 w 4745662"/>
              <a:gd name="csY33" fmla="*/ 1018572 h 3113589"/>
              <a:gd name="csX34" fmla="*/ 4676188 w 4745662"/>
              <a:gd name="csY34" fmla="*/ 972273 h 3113589"/>
              <a:gd name="csX35" fmla="*/ 4629889 w 4745662"/>
              <a:gd name="csY35" fmla="*/ 856526 h 3113589"/>
              <a:gd name="csX36" fmla="*/ 4595165 w 4745662"/>
              <a:gd name="csY36" fmla="*/ 821802 h 3113589"/>
              <a:gd name="csX37" fmla="*/ 4537292 w 4745662"/>
              <a:gd name="csY37" fmla="*/ 706055 h 3113589"/>
              <a:gd name="csX38" fmla="*/ 4514142 w 4745662"/>
              <a:gd name="csY38" fmla="*/ 671331 h 3113589"/>
              <a:gd name="csX39" fmla="*/ 4456269 w 4745662"/>
              <a:gd name="csY39" fmla="*/ 648182 h 3113589"/>
              <a:gd name="csX40" fmla="*/ 4421545 w 4745662"/>
              <a:gd name="csY40" fmla="*/ 613458 h 3113589"/>
              <a:gd name="csX41" fmla="*/ 4386821 w 4745662"/>
              <a:gd name="csY41" fmla="*/ 590308 h 3113589"/>
              <a:gd name="csX42" fmla="*/ 4328947 w 4745662"/>
              <a:gd name="csY42" fmla="*/ 544010 h 3113589"/>
              <a:gd name="csX43" fmla="*/ 4247925 w 4745662"/>
              <a:gd name="csY43" fmla="*/ 474562 h 3113589"/>
              <a:gd name="csX44" fmla="*/ 4155327 w 4745662"/>
              <a:gd name="csY44" fmla="*/ 439838 h 3113589"/>
              <a:gd name="csX45" fmla="*/ 4039580 w 4745662"/>
              <a:gd name="csY45" fmla="*/ 405114 h 3113589"/>
              <a:gd name="csX46" fmla="*/ 3958558 w 4745662"/>
              <a:gd name="csY46" fmla="*/ 393539 h 3113589"/>
              <a:gd name="csX47" fmla="*/ 3622892 w 4745662"/>
              <a:gd name="csY47" fmla="*/ 405114 h 3113589"/>
              <a:gd name="csX48" fmla="*/ 3518720 w 4745662"/>
              <a:gd name="csY48" fmla="*/ 416688 h 3113589"/>
              <a:gd name="csX49" fmla="*/ 3333525 w 4745662"/>
              <a:gd name="csY49" fmla="*/ 428263 h 3113589"/>
              <a:gd name="csX50" fmla="*/ 3055732 w 4745662"/>
              <a:gd name="csY50" fmla="*/ 416688 h 3113589"/>
              <a:gd name="csX51" fmla="*/ 2905261 w 4745662"/>
              <a:gd name="csY51" fmla="*/ 393539 h 3113589"/>
              <a:gd name="csX52" fmla="*/ 2731641 w 4745662"/>
              <a:gd name="csY52" fmla="*/ 370389 h 3113589"/>
              <a:gd name="csX53" fmla="*/ 2604320 w 4745662"/>
              <a:gd name="csY53" fmla="*/ 335665 h 3113589"/>
              <a:gd name="csX54" fmla="*/ 2465423 w 4745662"/>
              <a:gd name="csY54" fmla="*/ 312516 h 3113589"/>
              <a:gd name="csX55" fmla="*/ 2280228 w 4745662"/>
              <a:gd name="csY55" fmla="*/ 266217 h 3113589"/>
              <a:gd name="csX56" fmla="*/ 2199206 w 4745662"/>
              <a:gd name="csY56" fmla="*/ 231493 h 3113589"/>
              <a:gd name="csX57" fmla="*/ 1898264 w 4745662"/>
              <a:gd name="csY57" fmla="*/ 162045 h 3113589"/>
              <a:gd name="csX58" fmla="*/ 1562598 w 4745662"/>
              <a:gd name="csY58" fmla="*/ 81022 h 3113589"/>
              <a:gd name="csX59" fmla="*/ 1134335 w 4745662"/>
              <a:gd name="csY59" fmla="*/ 11574 h 3113589"/>
              <a:gd name="csX60" fmla="*/ 960715 w 4745662"/>
              <a:gd name="csY60" fmla="*/ 0 h 3113589"/>
              <a:gd name="csX61" fmla="*/ 312532 w 4745662"/>
              <a:gd name="csY61" fmla="*/ 23149 h 3113589"/>
              <a:gd name="csX62" fmla="*/ 150487 w 4745662"/>
              <a:gd name="csY62" fmla="*/ 57873 h 3113589"/>
              <a:gd name="csX63" fmla="*/ 81039 w 4745662"/>
              <a:gd name="csY63" fmla="*/ 92597 h 3113589"/>
              <a:gd name="csX64" fmla="*/ 46315 w 4745662"/>
              <a:gd name="csY64" fmla="*/ 138896 h 3113589"/>
              <a:gd name="csX65" fmla="*/ 11591 w 4745662"/>
              <a:gd name="csY65" fmla="*/ 219919 h 3113589"/>
              <a:gd name="csX66" fmla="*/ 11591 w 4745662"/>
              <a:gd name="csY66" fmla="*/ 358815 h 3113589"/>
              <a:gd name="csX67" fmla="*/ 46315 w 4745662"/>
              <a:gd name="csY67" fmla="*/ 416688 h 3113589"/>
              <a:gd name="csX68" fmla="*/ 219935 w 4745662"/>
              <a:gd name="csY68" fmla="*/ 567159 h 3113589"/>
              <a:gd name="csX69" fmla="*/ 300958 w 4745662"/>
              <a:gd name="csY69" fmla="*/ 601883 h 3113589"/>
              <a:gd name="csX70" fmla="*/ 381980 w 4745662"/>
              <a:gd name="csY70" fmla="*/ 613458 h 3113589"/>
              <a:gd name="csX71" fmla="*/ 474578 w 4745662"/>
              <a:gd name="csY71" fmla="*/ 636607 h 3113589"/>
              <a:gd name="csX72" fmla="*/ 590325 w 4745662"/>
              <a:gd name="csY72" fmla="*/ 671331 h 3113589"/>
              <a:gd name="csX73" fmla="*/ 810244 w 4745662"/>
              <a:gd name="csY73" fmla="*/ 717630 h 3113589"/>
              <a:gd name="csX74" fmla="*/ 949140 w 4745662"/>
              <a:gd name="csY74" fmla="*/ 752354 h 3113589"/>
              <a:gd name="csX75" fmla="*/ 1041737 w 4745662"/>
              <a:gd name="csY75" fmla="*/ 763929 h 3113589"/>
              <a:gd name="csX76" fmla="*/ 1134335 w 4745662"/>
              <a:gd name="csY76" fmla="*/ 787078 h 3113589"/>
              <a:gd name="csX77" fmla="*/ 1284806 w 4745662"/>
              <a:gd name="csY77" fmla="*/ 810227 h 3113589"/>
              <a:gd name="csX78" fmla="*/ 1470001 w 4745662"/>
              <a:gd name="csY78" fmla="*/ 833377 h 3113589"/>
              <a:gd name="csX79" fmla="*/ 1562598 w 4745662"/>
              <a:gd name="csY79" fmla="*/ 856526 h 3113589"/>
              <a:gd name="csX80" fmla="*/ 1632046 w 4745662"/>
              <a:gd name="csY80" fmla="*/ 879676 h 3113589"/>
              <a:gd name="csX81" fmla="*/ 1724644 w 4745662"/>
              <a:gd name="csY81" fmla="*/ 891250 h 3113589"/>
              <a:gd name="csX82" fmla="*/ 1782517 w 4745662"/>
              <a:gd name="csY82" fmla="*/ 914400 h 3113589"/>
              <a:gd name="csX83" fmla="*/ 1828816 w 4745662"/>
              <a:gd name="csY83" fmla="*/ 925974 h 3113589"/>
              <a:gd name="csX84" fmla="*/ 1909839 w 4745662"/>
              <a:gd name="csY84" fmla="*/ 972273 h 3113589"/>
              <a:gd name="csX85" fmla="*/ 1932988 w 4745662"/>
              <a:gd name="csY85" fmla="*/ 1018572 h 3113589"/>
              <a:gd name="csX86" fmla="*/ 1967712 w 4745662"/>
              <a:gd name="csY86" fmla="*/ 1064870 h 3113589"/>
              <a:gd name="csX87" fmla="*/ 1979287 w 4745662"/>
              <a:gd name="csY87" fmla="*/ 1122744 h 3113589"/>
              <a:gd name="csX88" fmla="*/ 2002436 w 4745662"/>
              <a:gd name="csY88" fmla="*/ 1157468 h 3113589"/>
              <a:gd name="csX89" fmla="*/ 2014011 w 4745662"/>
              <a:gd name="csY89" fmla="*/ 1192192 h 3113589"/>
              <a:gd name="csX90" fmla="*/ 1990861 w 4745662"/>
              <a:gd name="csY90" fmla="*/ 1481559 h 3113589"/>
              <a:gd name="csX91" fmla="*/ 1956137 w 4745662"/>
              <a:gd name="csY91" fmla="*/ 1516283 h 3113589"/>
              <a:gd name="csX92" fmla="*/ 1840391 w 4745662"/>
              <a:gd name="csY92" fmla="*/ 1655179 h 3113589"/>
              <a:gd name="csX93" fmla="*/ 1736218 w 4745662"/>
              <a:gd name="csY93" fmla="*/ 1747777 h 3113589"/>
              <a:gd name="csX94" fmla="*/ 1666770 w 4745662"/>
              <a:gd name="csY94" fmla="*/ 1770926 h 3113589"/>
              <a:gd name="csX95" fmla="*/ 1608897 w 4745662"/>
              <a:gd name="csY95" fmla="*/ 1805650 h 3113589"/>
              <a:gd name="csX96" fmla="*/ 1470001 w 4745662"/>
              <a:gd name="csY96" fmla="*/ 1875098 h 3113589"/>
              <a:gd name="csX97" fmla="*/ 1400553 w 4745662"/>
              <a:gd name="csY97" fmla="*/ 1921397 h 3113589"/>
              <a:gd name="csX98" fmla="*/ 1226932 w 4745662"/>
              <a:gd name="csY98" fmla="*/ 2025569 h 3113589"/>
              <a:gd name="csX99" fmla="*/ 1076461 w 4745662"/>
              <a:gd name="csY99" fmla="*/ 2106592 h 3113589"/>
              <a:gd name="csX100" fmla="*/ 1041737 w 4745662"/>
              <a:gd name="csY100" fmla="*/ 2118167 h 3113589"/>
              <a:gd name="csX101" fmla="*/ 960715 w 4745662"/>
              <a:gd name="csY101" fmla="*/ 2037144 h 3113589"/>
              <a:gd name="csX102" fmla="*/ 925991 w 4745662"/>
              <a:gd name="csY102" fmla="*/ 1967696 h 3113589"/>
              <a:gd name="csX103" fmla="*/ 891266 w 4745662"/>
              <a:gd name="csY103" fmla="*/ 1944546 h 3113589"/>
              <a:gd name="csX104" fmla="*/ 844968 w 4745662"/>
              <a:gd name="csY104" fmla="*/ 1898248 h 3113589"/>
              <a:gd name="csX105" fmla="*/ 810244 w 4745662"/>
              <a:gd name="csY105" fmla="*/ 1851949 h 3113589"/>
              <a:gd name="csX106" fmla="*/ 729221 w 4745662"/>
              <a:gd name="csY106" fmla="*/ 1759351 h 3113589"/>
              <a:gd name="csX107" fmla="*/ 775520 w 4745662"/>
              <a:gd name="csY107" fmla="*/ 1736202 h 3113589"/>
              <a:gd name="csX108" fmla="*/ 810244 w 4745662"/>
              <a:gd name="csY108" fmla="*/ 1747777 h 3113589"/>
              <a:gd name="csX0" fmla="*/ 810244 w 4745662"/>
              <a:gd name="csY0" fmla="*/ 1747777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102" fmla="*/ 891266 w 4745662"/>
              <a:gd name="csY102" fmla="*/ 1944546 h 3113589"/>
              <a:gd name="csX103" fmla="*/ 844968 w 4745662"/>
              <a:gd name="csY103" fmla="*/ 1898248 h 3113589"/>
              <a:gd name="csX104" fmla="*/ 810244 w 4745662"/>
              <a:gd name="csY104" fmla="*/ 1851949 h 3113589"/>
              <a:gd name="csX105" fmla="*/ 729221 w 4745662"/>
              <a:gd name="csY105" fmla="*/ 1759351 h 3113589"/>
              <a:gd name="csX106" fmla="*/ 775520 w 4745662"/>
              <a:gd name="csY106" fmla="*/ 1736202 h 3113589"/>
              <a:gd name="csX107" fmla="*/ 810244 w 4745662"/>
              <a:gd name="csY107" fmla="*/ 1747777 h 3113589"/>
              <a:gd name="csX0" fmla="*/ 810244 w 4745662"/>
              <a:gd name="csY0" fmla="*/ 1747777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102" fmla="*/ 891266 w 4745662"/>
              <a:gd name="csY102" fmla="*/ 1944546 h 3113589"/>
              <a:gd name="csX103" fmla="*/ 844968 w 4745662"/>
              <a:gd name="csY103" fmla="*/ 1898248 h 3113589"/>
              <a:gd name="csX104" fmla="*/ 810244 w 4745662"/>
              <a:gd name="csY104" fmla="*/ 1851949 h 3113589"/>
              <a:gd name="csX105" fmla="*/ 775520 w 4745662"/>
              <a:gd name="csY105" fmla="*/ 1736202 h 3113589"/>
              <a:gd name="csX106" fmla="*/ 810244 w 4745662"/>
              <a:gd name="csY106" fmla="*/ 1747777 h 3113589"/>
              <a:gd name="csX0" fmla="*/ 775520 w 4745662"/>
              <a:gd name="csY0" fmla="*/ 1736202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102" fmla="*/ 891266 w 4745662"/>
              <a:gd name="csY102" fmla="*/ 1944546 h 3113589"/>
              <a:gd name="csX103" fmla="*/ 844968 w 4745662"/>
              <a:gd name="csY103" fmla="*/ 1898248 h 3113589"/>
              <a:gd name="csX104" fmla="*/ 810244 w 4745662"/>
              <a:gd name="csY104" fmla="*/ 1851949 h 3113589"/>
              <a:gd name="csX105" fmla="*/ 775520 w 4745662"/>
              <a:gd name="csY105" fmla="*/ 1736202 h 3113589"/>
              <a:gd name="csX0" fmla="*/ 810244 w 4745662"/>
              <a:gd name="csY0" fmla="*/ 1851949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102" fmla="*/ 891266 w 4745662"/>
              <a:gd name="csY102" fmla="*/ 1944546 h 3113589"/>
              <a:gd name="csX103" fmla="*/ 844968 w 4745662"/>
              <a:gd name="csY103" fmla="*/ 1898248 h 3113589"/>
              <a:gd name="csX104" fmla="*/ 810244 w 4745662"/>
              <a:gd name="csY104" fmla="*/ 1851949 h 3113589"/>
              <a:gd name="csX0" fmla="*/ 844968 w 4745662"/>
              <a:gd name="csY0" fmla="*/ 1898248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102" fmla="*/ 891266 w 4745662"/>
              <a:gd name="csY102" fmla="*/ 1944546 h 3113589"/>
              <a:gd name="csX103" fmla="*/ 844968 w 4745662"/>
              <a:gd name="csY103" fmla="*/ 1898248 h 3113589"/>
              <a:gd name="csX0" fmla="*/ 891266 w 4745662"/>
              <a:gd name="csY0" fmla="*/ 1944546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102" fmla="*/ 891266 w 4745662"/>
              <a:gd name="csY102" fmla="*/ 1944546 h 3113589"/>
              <a:gd name="csX0" fmla="*/ 925991 w 4745662"/>
              <a:gd name="csY0" fmla="*/ 1967696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101" fmla="*/ 925991 w 4745662"/>
              <a:gd name="csY101" fmla="*/ 1967696 h 3113589"/>
              <a:gd name="csX0" fmla="*/ 960715 w 4745662"/>
              <a:gd name="csY0" fmla="*/ 2037144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100" fmla="*/ 960715 w 4745662"/>
              <a:gd name="csY100" fmla="*/ 2037144 h 3113589"/>
              <a:gd name="csX0" fmla="*/ 1041737 w 4745662"/>
              <a:gd name="csY0" fmla="*/ 2118167 h 3113589"/>
              <a:gd name="csX1" fmla="*/ 821818 w 4745662"/>
              <a:gd name="csY1" fmla="*/ 2303362 h 3113589"/>
              <a:gd name="csX2" fmla="*/ 844968 w 4745662"/>
              <a:gd name="csY2" fmla="*/ 2465407 h 3113589"/>
              <a:gd name="csX3" fmla="*/ 856542 w 4745662"/>
              <a:gd name="csY3" fmla="*/ 2534855 h 3113589"/>
              <a:gd name="csX4" fmla="*/ 879692 w 4745662"/>
              <a:gd name="csY4" fmla="*/ 2592729 h 3113589"/>
              <a:gd name="csX5" fmla="*/ 949140 w 4745662"/>
              <a:gd name="csY5" fmla="*/ 2720050 h 3113589"/>
              <a:gd name="csX6" fmla="*/ 1053312 w 4745662"/>
              <a:gd name="csY6" fmla="*/ 2858946 h 3113589"/>
              <a:gd name="csX7" fmla="*/ 1273231 w 4745662"/>
              <a:gd name="csY7" fmla="*/ 2974693 h 3113589"/>
              <a:gd name="csX8" fmla="*/ 1597322 w 4745662"/>
              <a:gd name="csY8" fmla="*/ 3078865 h 3113589"/>
              <a:gd name="csX9" fmla="*/ 1794092 w 4745662"/>
              <a:gd name="csY9" fmla="*/ 3090440 h 3113589"/>
              <a:gd name="csX10" fmla="*/ 2257079 w 4745662"/>
              <a:gd name="csY10" fmla="*/ 3113589 h 3113589"/>
              <a:gd name="csX11" fmla="*/ 2546446 w 4745662"/>
              <a:gd name="csY11" fmla="*/ 3044141 h 3113589"/>
              <a:gd name="csX12" fmla="*/ 2685342 w 4745662"/>
              <a:gd name="csY12" fmla="*/ 3020992 h 3113589"/>
              <a:gd name="csX13" fmla="*/ 2847388 w 4745662"/>
              <a:gd name="csY13" fmla="*/ 2986268 h 3113589"/>
              <a:gd name="csX14" fmla="*/ 3102031 w 4745662"/>
              <a:gd name="csY14" fmla="*/ 2916820 h 3113589"/>
              <a:gd name="csX15" fmla="*/ 3321950 w 4745662"/>
              <a:gd name="csY15" fmla="*/ 2847372 h 3113589"/>
              <a:gd name="csX16" fmla="*/ 3414547 w 4745662"/>
              <a:gd name="csY16" fmla="*/ 2812648 h 3113589"/>
              <a:gd name="csX17" fmla="*/ 3483996 w 4745662"/>
              <a:gd name="csY17" fmla="*/ 2777924 h 3113589"/>
              <a:gd name="csX18" fmla="*/ 3565018 w 4745662"/>
              <a:gd name="csY18" fmla="*/ 2754774 h 3113589"/>
              <a:gd name="csX19" fmla="*/ 3761788 w 4745662"/>
              <a:gd name="csY19" fmla="*/ 2673751 h 3113589"/>
              <a:gd name="csX20" fmla="*/ 3854385 w 4745662"/>
              <a:gd name="csY20" fmla="*/ 2639027 h 3113589"/>
              <a:gd name="csX21" fmla="*/ 3935408 w 4745662"/>
              <a:gd name="csY21" fmla="*/ 2592729 h 3113589"/>
              <a:gd name="csX22" fmla="*/ 4004856 w 4745662"/>
              <a:gd name="csY22" fmla="*/ 2558005 h 3113589"/>
              <a:gd name="csX23" fmla="*/ 4190051 w 4745662"/>
              <a:gd name="csY23" fmla="*/ 2384384 h 3113589"/>
              <a:gd name="csX24" fmla="*/ 4282649 w 4745662"/>
              <a:gd name="csY24" fmla="*/ 2326511 h 3113589"/>
              <a:gd name="csX25" fmla="*/ 4502568 w 4745662"/>
              <a:gd name="csY25" fmla="*/ 2129741 h 3113589"/>
              <a:gd name="csX26" fmla="*/ 4595165 w 4745662"/>
              <a:gd name="csY26" fmla="*/ 1979270 h 3113589"/>
              <a:gd name="csX27" fmla="*/ 4676188 w 4745662"/>
              <a:gd name="csY27" fmla="*/ 1840374 h 3113589"/>
              <a:gd name="csX28" fmla="*/ 4722487 w 4745662"/>
              <a:gd name="csY28" fmla="*/ 1689903 h 3113589"/>
              <a:gd name="csX29" fmla="*/ 4734061 w 4745662"/>
              <a:gd name="csY29" fmla="*/ 1597306 h 3113589"/>
              <a:gd name="csX30" fmla="*/ 4745636 w 4745662"/>
              <a:gd name="csY30" fmla="*/ 1539432 h 3113589"/>
              <a:gd name="csX31" fmla="*/ 4710912 w 4745662"/>
              <a:gd name="csY31" fmla="*/ 1145893 h 3113589"/>
              <a:gd name="csX32" fmla="*/ 4687763 w 4745662"/>
              <a:gd name="csY32" fmla="*/ 1018572 h 3113589"/>
              <a:gd name="csX33" fmla="*/ 4676188 w 4745662"/>
              <a:gd name="csY33" fmla="*/ 972273 h 3113589"/>
              <a:gd name="csX34" fmla="*/ 4629889 w 4745662"/>
              <a:gd name="csY34" fmla="*/ 856526 h 3113589"/>
              <a:gd name="csX35" fmla="*/ 4595165 w 4745662"/>
              <a:gd name="csY35" fmla="*/ 821802 h 3113589"/>
              <a:gd name="csX36" fmla="*/ 4537292 w 4745662"/>
              <a:gd name="csY36" fmla="*/ 706055 h 3113589"/>
              <a:gd name="csX37" fmla="*/ 4514142 w 4745662"/>
              <a:gd name="csY37" fmla="*/ 671331 h 3113589"/>
              <a:gd name="csX38" fmla="*/ 4456269 w 4745662"/>
              <a:gd name="csY38" fmla="*/ 648182 h 3113589"/>
              <a:gd name="csX39" fmla="*/ 4421545 w 4745662"/>
              <a:gd name="csY39" fmla="*/ 613458 h 3113589"/>
              <a:gd name="csX40" fmla="*/ 4386821 w 4745662"/>
              <a:gd name="csY40" fmla="*/ 590308 h 3113589"/>
              <a:gd name="csX41" fmla="*/ 4328947 w 4745662"/>
              <a:gd name="csY41" fmla="*/ 544010 h 3113589"/>
              <a:gd name="csX42" fmla="*/ 4247925 w 4745662"/>
              <a:gd name="csY42" fmla="*/ 474562 h 3113589"/>
              <a:gd name="csX43" fmla="*/ 4155327 w 4745662"/>
              <a:gd name="csY43" fmla="*/ 439838 h 3113589"/>
              <a:gd name="csX44" fmla="*/ 4039580 w 4745662"/>
              <a:gd name="csY44" fmla="*/ 405114 h 3113589"/>
              <a:gd name="csX45" fmla="*/ 3958558 w 4745662"/>
              <a:gd name="csY45" fmla="*/ 393539 h 3113589"/>
              <a:gd name="csX46" fmla="*/ 3622892 w 4745662"/>
              <a:gd name="csY46" fmla="*/ 405114 h 3113589"/>
              <a:gd name="csX47" fmla="*/ 3518720 w 4745662"/>
              <a:gd name="csY47" fmla="*/ 416688 h 3113589"/>
              <a:gd name="csX48" fmla="*/ 3333525 w 4745662"/>
              <a:gd name="csY48" fmla="*/ 428263 h 3113589"/>
              <a:gd name="csX49" fmla="*/ 3055732 w 4745662"/>
              <a:gd name="csY49" fmla="*/ 416688 h 3113589"/>
              <a:gd name="csX50" fmla="*/ 2905261 w 4745662"/>
              <a:gd name="csY50" fmla="*/ 393539 h 3113589"/>
              <a:gd name="csX51" fmla="*/ 2731641 w 4745662"/>
              <a:gd name="csY51" fmla="*/ 370389 h 3113589"/>
              <a:gd name="csX52" fmla="*/ 2604320 w 4745662"/>
              <a:gd name="csY52" fmla="*/ 335665 h 3113589"/>
              <a:gd name="csX53" fmla="*/ 2465423 w 4745662"/>
              <a:gd name="csY53" fmla="*/ 312516 h 3113589"/>
              <a:gd name="csX54" fmla="*/ 2280228 w 4745662"/>
              <a:gd name="csY54" fmla="*/ 266217 h 3113589"/>
              <a:gd name="csX55" fmla="*/ 2199206 w 4745662"/>
              <a:gd name="csY55" fmla="*/ 231493 h 3113589"/>
              <a:gd name="csX56" fmla="*/ 1898264 w 4745662"/>
              <a:gd name="csY56" fmla="*/ 162045 h 3113589"/>
              <a:gd name="csX57" fmla="*/ 1562598 w 4745662"/>
              <a:gd name="csY57" fmla="*/ 81022 h 3113589"/>
              <a:gd name="csX58" fmla="*/ 1134335 w 4745662"/>
              <a:gd name="csY58" fmla="*/ 11574 h 3113589"/>
              <a:gd name="csX59" fmla="*/ 960715 w 4745662"/>
              <a:gd name="csY59" fmla="*/ 0 h 3113589"/>
              <a:gd name="csX60" fmla="*/ 312532 w 4745662"/>
              <a:gd name="csY60" fmla="*/ 23149 h 3113589"/>
              <a:gd name="csX61" fmla="*/ 150487 w 4745662"/>
              <a:gd name="csY61" fmla="*/ 57873 h 3113589"/>
              <a:gd name="csX62" fmla="*/ 81039 w 4745662"/>
              <a:gd name="csY62" fmla="*/ 92597 h 3113589"/>
              <a:gd name="csX63" fmla="*/ 46315 w 4745662"/>
              <a:gd name="csY63" fmla="*/ 138896 h 3113589"/>
              <a:gd name="csX64" fmla="*/ 11591 w 4745662"/>
              <a:gd name="csY64" fmla="*/ 219919 h 3113589"/>
              <a:gd name="csX65" fmla="*/ 11591 w 4745662"/>
              <a:gd name="csY65" fmla="*/ 358815 h 3113589"/>
              <a:gd name="csX66" fmla="*/ 46315 w 4745662"/>
              <a:gd name="csY66" fmla="*/ 416688 h 3113589"/>
              <a:gd name="csX67" fmla="*/ 219935 w 4745662"/>
              <a:gd name="csY67" fmla="*/ 567159 h 3113589"/>
              <a:gd name="csX68" fmla="*/ 300958 w 4745662"/>
              <a:gd name="csY68" fmla="*/ 601883 h 3113589"/>
              <a:gd name="csX69" fmla="*/ 381980 w 4745662"/>
              <a:gd name="csY69" fmla="*/ 613458 h 3113589"/>
              <a:gd name="csX70" fmla="*/ 474578 w 4745662"/>
              <a:gd name="csY70" fmla="*/ 636607 h 3113589"/>
              <a:gd name="csX71" fmla="*/ 590325 w 4745662"/>
              <a:gd name="csY71" fmla="*/ 671331 h 3113589"/>
              <a:gd name="csX72" fmla="*/ 810244 w 4745662"/>
              <a:gd name="csY72" fmla="*/ 717630 h 3113589"/>
              <a:gd name="csX73" fmla="*/ 949140 w 4745662"/>
              <a:gd name="csY73" fmla="*/ 752354 h 3113589"/>
              <a:gd name="csX74" fmla="*/ 1041737 w 4745662"/>
              <a:gd name="csY74" fmla="*/ 763929 h 3113589"/>
              <a:gd name="csX75" fmla="*/ 1134335 w 4745662"/>
              <a:gd name="csY75" fmla="*/ 787078 h 3113589"/>
              <a:gd name="csX76" fmla="*/ 1284806 w 4745662"/>
              <a:gd name="csY76" fmla="*/ 810227 h 3113589"/>
              <a:gd name="csX77" fmla="*/ 1470001 w 4745662"/>
              <a:gd name="csY77" fmla="*/ 833377 h 3113589"/>
              <a:gd name="csX78" fmla="*/ 1562598 w 4745662"/>
              <a:gd name="csY78" fmla="*/ 856526 h 3113589"/>
              <a:gd name="csX79" fmla="*/ 1632046 w 4745662"/>
              <a:gd name="csY79" fmla="*/ 879676 h 3113589"/>
              <a:gd name="csX80" fmla="*/ 1724644 w 4745662"/>
              <a:gd name="csY80" fmla="*/ 891250 h 3113589"/>
              <a:gd name="csX81" fmla="*/ 1782517 w 4745662"/>
              <a:gd name="csY81" fmla="*/ 914400 h 3113589"/>
              <a:gd name="csX82" fmla="*/ 1828816 w 4745662"/>
              <a:gd name="csY82" fmla="*/ 925974 h 3113589"/>
              <a:gd name="csX83" fmla="*/ 1909839 w 4745662"/>
              <a:gd name="csY83" fmla="*/ 972273 h 3113589"/>
              <a:gd name="csX84" fmla="*/ 1932988 w 4745662"/>
              <a:gd name="csY84" fmla="*/ 1018572 h 3113589"/>
              <a:gd name="csX85" fmla="*/ 1967712 w 4745662"/>
              <a:gd name="csY85" fmla="*/ 1064870 h 3113589"/>
              <a:gd name="csX86" fmla="*/ 1979287 w 4745662"/>
              <a:gd name="csY86" fmla="*/ 1122744 h 3113589"/>
              <a:gd name="csX87" fmla="*/ 2002436 w 4745662"/>
              <a:gd name="csY87" fmla="*/ 1157468 h 3113589"/>
              <a:gd name="csX88" fmla="*/ 2014011 w 4745662"/>
              <a:gd name="csY88" fmla="*/ 1192192 h 3113589"/>
              <a:gd name="csX89" fmla="*/ 1990861 w 4745662"/>
              <a:gd name="csY89" fmla="*/ 1481559 h 3113589"/>
              <a:gd name="csX90" fmla="*/ 1956137 w 4745662"/>
              <a:gd name="csY90" fmla="*/ 1516283 h 3113589"/>
              <a:gd name="csX91" fmla="*/ 1840391 w 4745662"/>
              <a:gd name="csY91" fmla="*/ 1655179 h 3113589"/>
              <a:gd name="csX92" fmla="*/ 1736218 w 4745662"/>
              <a:gd name="csY92" fmla="*/ 1747777 h 3113589"/>
              <a:gd name="csX93" fmla="*/ 1666770 w 4745662"/>
              <a:gd name="csY93" fmla="*/ 1770926 h 3113589"/>
              <a:gd name="csX94" fmla="*/ 1608897 w 4745662"/>
              <a:gd name="csY94" fmla="*/ 1805650 h 3113589"/>
              <a:gd name="csX95" fmla="*/ 1470001 w 4745662"/>
              <a:gd name="csY95" fmla="*/ 1875098 h 3113589"/>
              <a:gd name="csX96" fmla="*/ 1400553 w 4745662"/>
              <a:gd name="csY96" fmla="*/ 1921397 h 3113589"/>
              <a:gd name="csX97" fmla="*/ 1226932 w 4745662"/>
              <a:gd name="csY97" fmla="*/ 2025569 h 3113589"/>
              <a:gd name="csX98" fmla="*/ 1076461 w 4745662"/>
              <a:gd name="csY98" fmla="*/ 2106592 h 3113589"/>
              <a:gd name="csX99" fmla="*/ 1041737 w 4745662"/>
              <a:gd name="csY99" fmla="*/ 2118167 h 3113589"/>
              <a:gd name="csX0" fmla="*/ 1041737 w 4745662"/>
              <a:gd name="csY0" fmla="*/ 2118167 h 3113589"/>
              <a:gd name="csX1" fmla="*/ 844968 w 4745662"/>
              <a:gd name="csY1" fmla="*/ 2465407 h 3113589"/>
              <a:gd name="csX2" fmla="*/ 856542 w 4745662"/>
              <a:gd name="csY2" fmla="*/ 2534855 h 3113589"/>
              <a:gd name="csX3" fmla="*/ 879692 w 4745662"/>
              <a:gd name="csY3" fmla="*/ 2592729 h 3113589"/>
              <a:gd name="csX4" fmla="*/ 949140 w 4745662"/>
              <a:gd name="csY4" fmla="*/ 2720050 h 3113589"/>
              <a:gd name="csX5" fmla="*/ 1053312 w 4745662"/>
              <a:gd name="csY5" fmla="*/ 2858946 h 3113589"/>
              <a:gd name="csX6" fmla="*/ 1273231 w 4745662"/>
              <a:gd name="csY6" fmla="*/ 2974693 h 3113589"/>
              <a:gd name="csX7" fmla="*/ 1597322 w 4745662"/>
              <a:gd name="csY7" fmla="*/ 3078865 h 3113589"/>
              <a:gd name="csX8" fmla="*/ 1794092 w 4745662"/>
              <a:gd name="csY8" fmla="*/ 3090440 h 3113589"/>
              <a:gd name="csX9" fmla="*/ 2257079 w 4745662"/>
              <a:gd name="csY9" fmla="*/ 3113589 h 3113589"/>
              <a:gd name="csX10" fmla="*/ 2546446 w 4745662"/>
              <a:gd name="csY10" fmla="*/ 3044141 h 3113589"/>
              <a:gd name="csX11" fmla="*/ 2685342 w 4745662"/>
              <a:gd name="csY11" fmla="*/ 3020992 h 3113589"/>
              <a:gd name="csX12" fmla="*/ 2847388 w 4745662"/>
              <a:gd name="csY12" fmla="*/ 2986268 h 3113589"/>
              <a:gd name="csX13" fmla="*/ 3102031 w 4745662"/>
              <a:gd name="csY13" fmla="*/ 2916820 h 3113589"/>
              <a:gd name="csX14" fmla="*/ 3321950 w 4745662"/>
              <a:gd name="csY14" fmla="*/ 2847372 h 3113589"/>
              <a:gd name="csX15" fmla="*/ 3414547 w 4745662"/>
              <a:gd name="csY15" fmla="*/ 2812648 h 3113589"/>
              <a:gd name="csX16" fmla="*/ 3483996 w 4745662"/>
              <a:gd name="csY16" fmla="*/ 2777924 h 3113589"/>
              <a:gd name="csX17" fmla="*/ 3565018 w 4745662"/>
              <a:gd name="csY17" fmla="*/ 2754774 h 3113589"/>
              <a:gd name="csX18" fmla="*/ 3761788 w 4745662"/>
              <a:gd name="csY18" fmla="*/ 2673751 h 3113589"/>
              <a:gd name="csX19" fmla="*/ 3854385 w 4745662"/>
              <a:gd name="csY19" fmla="*/ 2639027 h 3113589"/>
              <a:gd name="csX20" fmla="*/ 3935408 w 4745662"/>
              <a:gd name="csY20" fmla="*/ 2592729 h 3113589"/>
              <a:gd name="csX21" fmla="*/ 4004856 w 4745662"/>
              <a:gd name="csY21" fmla="*/ 2558005 h 3113589"/>
              <a:gd name="csX22" fmla="*/ 4190051 w 4745662"/>
              <a:gd name="csY22" fmla="*/ 2384384 h 3113589"/>
              <a:gd name="csX23" fmla="*/ 4282649 w 4745662"/>
              <a:gd name="csY23" fmla="*/ 2326511 h 3113589"/>
              <a:gd name="csX24" fmla="*/ 4502568 w 4745662"/>
              <a:gd name="csY24" fmla="*/ 2129741 h 3113589"/>
              <a:gd name="csX25" fmla="*/ 4595165 w 4745662"/>
              <a:gd name="csY25" fmla="*/ 1979270 h 3113589"/>
              <a:gd name="csX26" fmla="*/ 4676188 w 4745662"/>
              <a:gd name="csY26" fmla="*/ 1840374 h 3113589"/>
              <a:gd name="csX27" fmla="*/ 4722487 w 4745662"/>
              <a:gd name="csY27" fmla="*/ 1689903 h 3113589"/>
              <a:gd name="csX28" fmla="*/ 4734061 w 4745662"/>
              <a:gd name="csY28" fmla="*/ 1597306 h 3113589"/>
              <a:gd name="csX29" fmla="*/ 4745636 w 4745662"/>
              <a:gd name="csY29" fmla="*/ 1539432 h 3113589"/>
              <a:gd name="csX30" fmla="*/ 4710912 w 4745662"/>
              <a:gd name="csY30" fmla="*/ 1145893 h 3113589"/>
              <a:gd name="csX31" fmla="*/ 4687763 w 4745662"/>
              <a:gd name="csY31" fmla="*/ 1018572 h 3113589"/>
              <a:gd name="csX32" fmla="*/ 4676188 w 4745662"/>
              <a:gd name="csY32" fmla="*/ 972273 h 3113589"/>
              <a:gd name="csX33" fmla="*/ 4629889 w 4745662"/>
              <a:gd name="csY33" fmla="*/ 856526 h 3113589"/>
              <a:gd name="csX34" fmla="*/ 4595165 w 4745662"/>
              <a:gd name="csY34" fmla="*/ 821802 h 3113589"/>
              <a:gd name="csX35" fmla="*/ 4537292 w 4745662"/>
              <a:gd name="csY35" fmla="*/ 706055 h 3113589"/>
              <a:gd name="csX36" fmla="*/ 4514142 w 4745662"/>
              <a:gd name="csY36" fmla="*/ 671331 h 3113589"/>
              <a:gd name="csX37" fmla="*/ 4456269 w 4745662"/>
              <a:gd name="csY37" fmla="*/ 648182 h 3113589"/>
              <a:gd name="csX38" fmla="*/ 4421545 w 4745662"/>
              <a:gd name="csY38" fmla="*/ 613458 h 3113589"/>
              <a:gd name="csX39" fmla="*/ 4386821 w 4745662"/>
              <a:gd name="csY39" fmla="*/ 590308 h 3113589"/>
              <a:gd name="csX40" fmla="*/ 4328947 w 4745662"/>
              <a:gd name="csY40" fmla="*/ 544010 h 3113589"/>
              <a:gd name="csX41" fmla="*/ 4247925 w 4745662"/>
              <a:gd name="csY41" fmla="*/ 474562 h 3113589"/>
              <a:gd name="csX42" fmla="*/ 4155327 w 4745662"/>
              <a:gd name="csY42" fmla="*/ 439838 h 3113589"/>
              <a:gd name="csX43" fmla="*/ 4039580 w 4745662"/>
              <a:gd name="csY43" fmla="*/ 405114 h 3113589"/>
              <a:gd name="csX44" fmla="*/ 3958558 w 4745662"/>
              <a:gd name="csY44" fmla="*/ 393539 h 3113589"/>
              <a:gd name="csX45" fmla="*/ 3622892 w 4745662"/>
              <a:gd name="csY45" fmla="*/ 405114 h 3113589"/>
              <a:gd name="csX46" fmla="*/ 3518720 w 4745662"/>
              <a:gd name="csY46" fmla="*/ 416688 h 3113589"/>
              <a:gd name="csX47" fmla="*/ 3333525 w 4745662"/>
              <a:gd name="csY47" fmla="*/ 428263 h 3113589"/>
              <a:gd name="csX48" fmla="*/ 3055732 w 4745662"/>
              <a:gd name="csY48" fmla="*/ 416688 h 3113589"/>
              <a:gd name="csX49" fmla="*/ 2905261 w 4745662"/>
              <a:gd name="csY49" fmla="*/ 393539 h 3113589"/>
              <a:gd name="csX50" fmla="*/ 2731641 w 4745662"/>
              <a:gd name="csY50" fmla="*/ 370389 h 3113589"/>
              <a:gd name="csX51" fmla="*/ 2604320 w 4745662"/>
              <a:gd name="csY51" fmla="*/ 335665 h 3113589"/>
              <a:gd name="csX52" fmla="*/ 2465423 w 4745662"/>
              <a:gd name="csY52" fmla="*/ 312516 h 3113589"/>
              <a:gd name="csX53" fmla="*/ 2280228 w 4745662"/>
              <a:gd name="csY53" fmla="*/ 266217 h 3113589"/>
              <a:gd name="csX54" fmla="*/ 2199206 w 4745662"/>
              <a:gd name="csY54" fmla="*/ 231493 h 3113589"/>
              <a:gd name="csX55" fmla="*/ 1898264 w 4745662"/>
              <a:gd name="csY55" fmla="*/ 162045 h 3113589"/>
              <a:gd name="csX56" fmla="*/ 1562598 w 4745662"/>
              <a:gd name="csY56" fmla="*/ 81022 h 3113589"/>
              <a:gd name="csX57" fmla="*/ 1134335 w 4745662"/>
              <a:gd name="csY57" fmla="*/ 11574 h 3113589"/>
              <a:gd name="csX58" fmla="*/ 960715 w 4745662"/>
              <a:gd name="csY58" fmla="*/ 0 h 3113589"/>
              <a:gd name="csX59" fmla="*/ 312532 w 4745662"/>
              <a:gd name="csY59" fmla="*/ 23149 h 3113589"/>
              <a:gd name="csX60" fmla="*/ 150487 w 4745662"/>
              <a:gd name="csY60" fmla="*/ 57873 h 3113589"/>
              <a:gd name="csX61" fmla="*/ 81039 w 4745662"/>
              <a:gd name="csY61" fmla="*/ 92597 h 3113589"/>
              <a:gd name="csX62" fmla="*/ 46315 w 4745662"/>
              <a:gd name="csY62" fmla="*/ 138896 h 3113589"/>
              <a:gd name="csX63" fmla="*/ 11591 w 4745662"/>
              <a:gd name="csY63" fmla="*/ 219919 h 3113589"/>
              <a:gd name="csX64" fmla="*/ 11591 w 4745662"/>
              <a:gd name="csY64" fmla="*/ 358815 h 3113589"/>
              <a:gd name="csX65" fmla="*/ 46315 w 4745662"/>
              <a:gd name="csY65" fmla="*/ 416688 h 3113589"/>
              <a:gd name="csX66" fmla="*/ 219935 w 4745662"/>
              <a:gd name="csY66" fmla="*/ 567159 h 3113589"/>
              <a:gd name="csX67" fmla="*/ 300958 w 4745662"/>
              <a:gd name="csY67" fmla="*/ 601883 h 3113589"/>
              <a:gd name="csX68" fmla="*/ 381980 w 4745662"/>
              <a:gd name="csY68" fmla="*/ 613458 h 3113589"/>
              <a:gd name="csX69" fmla="*/ 474578 w 4745662"/>
              <a:gd name="csY69" fmla="*/ 636607 h 3113589"/>
              <a:gd name="csX70" fmla="*/ 590325 w 4745662"/>
              <a:gd name="csY70" fmla="*/ 671331 h 3113589"/>
              <a:gd name="csX71" fmla="*/ 810244 w 4745662"/>
              <a:gd name="csY71" fmla="*/ 717630 h 3113589"/>
              <a:gd name="csX72" fmla="*/ 949140 w 4745662"/>
              <a:gd name="csY72" fmla="*/ 752354 h 3113589"/>
              <a:gd name="csX73" fmla="*/ 1041737 w 4745662"/>
              <a:gd name="csY73" fmla="*/ 763929 h 3113589"/>
              <a:gd name="csX74" fmla="*/ 1134335 w 4745662"/>
              <a:gd name="csY74" fmla="*/ 787078 h 3113589"/>
              <a:gd name="csX75" fmla="*/ 1284806 w 4745662"/>
              <a:gd name="csY75" fmla="*/ 810227 h 3113589"/>
              <a:gd name="csX76" fmla="*/ 1470001 w 4745662"/>
              <a:gd name="csY76" fmla="*/ 833377 h 3113589"/>
              <a:gd name="csX77" fmla="*/ 1562598 w 4745662"/>
              <a:gd name="csY77" fmla="*/ 856526 h 3113589"/>
              <a:gd name="csX78" fmla="*/ 1632046 w 4745662"/>
              <a:gd name="csY78" fmla="*/ 879676 h 3113589"/>
              <a:gd name="csX79" fmla="*/ 1724644 w 4745662"/>
              <a:gd name="csY79" fmla="*/ 891250 h 3113589"/>
              <a:gd name="csX80" fmla="*/ 1782517 w 4745662"/>
              <a:gd name="csY80" fmla="*/ 914400 h 3113589"/>
              <a:gd name="csX81" fmla="*/ 1828816 w 4745662"/>
              <a:gd name="csY81" fmla="*/ 925974 h 3113589"/>
              <a:gd name="csX82" fmla="*/ 1909839 w 4745662"/>
              <a:gd name="csY82" fmla="*/ 972273 h 3113589"/>
              <a:gd name="csX83" fmla="*/ 1932988 w 4745662"/>
              <a:gd name="csY83" fmla="*/ 1018572 h 3113589"/>
              <a:gd name="csX84" fmla="*/ 1967712 w 4745662"/>
              <a:gd name="csY84" fmla="*/ 1064870 h 3113589"/>
              <a:gd name="csX85" fmla="*/ 1979287 w 4745662"/>
              <a:gd name="csY85" fmla="*/ 1122744 h 3113589"/>
              <a:gd name="csX86" fmla="*/ 2002436 w 4745662"/>
              <a:gd name="csY86" fmla="*/ 1157468 h 3113589"/>
              <a:gd name="csX87" fmla="*/ 2014011 w 4745662"/>
              <a:gd name="csY87" fmla="*/ 1192192 h 3113589"/>
              <a:gd name="csX88" fmla="*/ 1990861 w 4745662"/>
              <a:gd name="csY88" fmla="*/ 1481559 h 3113589"/>
              <a:gd name="csX89" fmla="*/ 1956137 w 4745662"/>
              <a:gd name="csY89" fmla="*/ 1516283 h 3113589"/>
              <a:gd name="csX90" fmla="*/ 1840391 w 4745662"/>
              <a:gd name="csY90" fmla="*/ 1655179 h 3113589"/>
              <a:gd name="csX91" fmla="*/ 1736218 w 4745662"/>
              <a:gd name="csY91" fmla="*/ 1747777 h 3113589"/>
              <a:gd name="csX92" fmla="*/ 1666770 w 4745662"/>
              <a:gd name="csY92" fmla="*/ 1770926 h 3113589"/>
              <a:gd name="csX93" fmla="*/ 1608897 w 4745662"/>
              <a:gd name="csY93" fmla="*/ 1805650 h 3113589"/>
              <a:gd name="csX94" fmla="*/ 1470001 w 4745662"/>
              <a:gd name="csY94" fmla="*/ 1875098 h 3113589"/>
              <a:gd name="csX95" fmla="*/ 1400553 w 4745662"/>
              <a:gd name="csY95" fmla="*/ 1921397 h 3113589"/>
              <a:gd name="csX96" fmla="*/ 1226932 w 4745662"/>
              <a:gd name="csY96" fmla="*/ 2025569 h 3113589"/>
              <a:gd name="csX97" fmla="*/ 1076461 w 4745662"/>
              <a:gd name="csY97" fmla="*/ 2106592 h 3113589"/>
              <a:gd name="csX98" fmla="*/ 1041737 w 4745662"/>
              <a:gd name="csY98" fmla="*/ 2118167 h 3113589"/>
              <a:gd name="csX0" fmla="*/ 1041737 w 4745662"/>
              <a:gd name="csY0" fmla="*/ 2118167 h 3113589"/>
              <a:gd name="csX1" fmla="*/ 879258 w 4745662"/>
              <a:gd name="csY1" fmla="*/ 2339677 h 3113589"/>
              <a:gd name="csX2" fmla="*/ 856542 w 4745662"/>
              <a:gd name="csY2" fmla="*/ 2534855 h 3113589"/>
              <a:gd name="csX3" fmla="*/ 879692 w 4745662"/>
              <a:gd name="csY3" fmla="*/ 2592729 h 3113589"/>
              <a:gd name="csX4" fmla="*/ 949140 w 4745662"/>
              <a:gd name="csY4" fmla="*/ 2720050 h 3113589"/>
              <a:gd name="csX5" fmla="*/ 1053312 w 4745662"/>
              <a:gd name="csY5" fmla="*/ 2858946 h 3113589"/>
              <a:gd name="csX6" fmla="*/ 1273231 w 4745662"/>
              <a:gd name="csY6" fmla="*/ 2974693 h 3113589"/>
              <a:gd name="csX7" fmla="*/ 1597322 w 4745662"/>
              <a:gd name="csY7" fmla="*/ 3078865 h 3113589"/>
              <a:gd name="csX8" fmla="*/ 1794092 w 4745662"/>
              <a:gd name="csY8" fmla="*/ 3090440 h 3113589"/>
              <a:gd name="csX9" fmla="*/ 2257079 w 4745662"/>
              <a:gd name="csY9" fmla="*/ 3113589 h 3113589"/>
              <a:gd name="csX10" fmla="*/ 2546446 w 4745662"/>
              <a:gd name="csY10" fmla="*/ 3044141 h 3113589"/>
              <a:gd name="csX11" fmla="*/ 2685342 w 4745662"/>
              <a:gd name="csY11" fmla="*/ 3020992 h 3113589"/>
              <a:gd name="csX12" fmla="*/ 2847388 w 4745662"/>
              <a:gd name="csY12" fmla="*/ 2986268 h 3113589"/>
              <a:gd name="csX13" fmla="*/ 3102031 w 4745662"/>
              <a:gd name="csY13" fmla="*/ 2916820 h 3113589"/>
              <a:gd name="csX14" fmla="*/ 3321950 w 4745662"/>
              <a:gd name="csY14" fmla="*/ 2847372 h 3113589"/>
              <a:gd name="csX15" fmla="*/ 3414547 w 4745662"/>
              <a:gd name="csY15" fmla="*/ 2812648 h 3113589"/>
              <a:gd name="csX16" fmla="*/ 3483996 w 4745662"/>
              <a:gd name="csY16" fmla="*/ 2777924 h 3113589"/>
              <a:gd name="csX17" fmla="*/ 3565018 w 4745662"/>
              <a:gd name="csY17" fmla="*/ 2754774 h 3113589"/>
              <a:gd name="csX18" fmla="*/ 3761788 w 4745662"/>
              <a:gd name="csY18" fmla="*/ 2673751 h 3113589"/>
              <a:gd name="csX19" fmla="*/ 3854385 w 4745662"/>
              <a:gd name="csY19" fmla="*/ 2639027 h 3113589"/>
              <a:gd name="csX20" fmla="*/ 3935408 w 4745662"/>
              <a:gd name="csY20" fmla="*/ 2592729 h 3113589"/>
              <a:gd name="csX21" fmla="*/ 4004856 w 4745662"/>
              <a:gd name="csY21" fmla="*/ 2558005 h 3113589"/>
              <a:gd name="csX22" fmla="*/ 4190051 w 4745662"/>
              <a:gd name="csY22" fmla="*/ 2384384 h 3113589"/>
              <a:gd name="csX23" fmla="*/ 4282649 w 4745662"/>
              <a:gd name="csY23" fmla="*/ 2326511 h 3113589"/>
              <a:gd name="csX24" fmla="*/ 4502568 w 4745662"/>
              <a:gd name="csY24" fmla="*/ 2129741 h 3113589"/>
              <a:gd name="csX25" fmla="*/ 4595165 w 4745662"/>
              <a:gd name="csY25" fmla="*/ 1979270 h 3113589"/>
              <a:gd name="csX26" fmla="*/ 4676188 w 4745662"/>
              <a:gd name="csY26" fmla="*/ 1840374 h 3113589"/>
              <a:gd name="csX27" fmla="*/ 4722487 w 4745662"/>
              <a:gd name="csY27" fmla="*/ 1689903 h 3113589"/>
              <a:gd name="csX28" fmla="*/ 4734061 w 4745662"/>
              <a:gd name="csY28" fmla="*/ 1597306 h 3113589"/>
              <a:gd name="csX29" fmla="*/ 4745636 w 4745662"/>
              <a:gd name="csY29" fmla="*/ 1539432 h 3113589"/>
              <a:gd name="csX30" fmla="*/ 4710912 w 4745662"/>
              <a:gd name="csY30" fmla="*/ 1145893 h 3113589"/>
              <a:gd name="csX31" fmla="*/ 4687763 w 4745662"/>
              <a:gd name="csY31" fmla="*/ 1018572 h 3113589"/>
              <a:gd name="csX32" fmla="*/ 4676188 w 4745662"/>
              <a:gd name="csY32" fmla="*/ 972273 h 3113589"/>
              <a:gd name="csX33" fmla="*/ 4629889 w 4745662"/>
              <a:gd name="csY33" fmla="*/ 856526 h 3113589"/>
              <a:gd name="csX34" fmla="*/ 4595165 w 4745662"/>
              <a:gd name="csY34" fmla="*/ 821802 h 3113589"/>
              <a:gd name="csX35" fmla="*/ 4537292 w 4745662"/>
              <a:gd name="csY35" fmla="*/ 706055 h 3113589"/>
              <a:gd name="csX36" fmla="*/ 4514142 w 4745662"/>
              <a:gd name="csY36" fmla="*/ 671331 h 3113589"/>
              <a:gd name="csX37" fmla="*/ 4456269 w 4745662"/>
              <a:gd name="csY37" fmla="*/ 648182 h 3113589"/>
              <a:gd name="csX38" fmla="*/ 4421545 w 4745662"/>
              <a:gd name="csY38" fmla="*/ 613458 h 3113589"/>
              <a:gd name="csX39" fmla="*/ 4386821 w 4745662"/>
              <a:gd name="csY39" fmla="*/ 590308 h 3113589"/>
              <a:gd name="csX40" fmla="*/ 4328947 w 4745662"/>
              <a:gd name="csY40" fmla="*/ 544010 h 3113589"/>
              <a:gd name="csX41" fmla="*/ 4247925 w 4745662"/>
              <a:gd name="csY41" fmla="*/ 474562 h 3113589"/>
              <a:gd name="csX42" fmla="*/ 4155327 w 4745662"/>
              <a:gd name="csY42" fmla="*/ 439838 h 3113589"/>
              <a:gd name="csX43" fmla="*/ 4039580 w 4745662"/>
              <a:gd name="csY43" fmla="*/ 405114 h 3113589"/>
              <a:gd name="csX44" fmla="*/ 3958558 w 4745662"/>
              <a:gd name="csY44" fmla="*/ 393539 h 3113589"/>
              <a:gd name="csX45" fmla="*/ 3622892 w 4745662"/>
              <a:gd name="csY45" fmla="*/ 405114 h 3113589"/>
              <a:gd name="csX46" fmla="*/ 3518720 w 4745662"/>
              <a:gd name="csY46" fmla="*/ 416688 h 3113589"/>
              <a:gd name="csX47" fmla="*/ 3333525 w 4745662"/>
              <a:gd name="csY47" fmla="*/ 428263 h 3113589"/>
              <a:gd name="csX48" fmla="*/ 3055732 w 4745662"/>
              <a:gd name="csY48" fmla="*/ 416688 h 3113589"/>
              <a:gd name="csX49" fmla="*/ 2905261 w 4745662"/>
              <a:gd name="csY49" fmla="*/ 393539 h 3113589"/>
              <a:gd name="csX50" fmla="*/ 2731641 w 4745662"/>
              <a:gd name="csY50" fmla="*/ 370389 h 3113589"/>
              <a:gd name="csX51" fmla="*/ 2604320 w 4745662"/>
              <a:gd name="csY51" fmla="*/ 335665 h 3113589"/>
              <a:gd name="csX52" fmla="*/ 2465423 w 4745662"/>
              <a:gd name="csY52" fmla="*/ 312516 h 3113589"/>
              <a:gd name="csX53" fmla="*/ 2280228 w 4745662"/>
              <a:gd name="csY53" fmla="*/ 266217 h 3113589"/>
              <a:gd name="csX54" fmla="*/ 2199206 w 4745662"/>
              <a:gd name="csY54" fmla="*/ 231493 h 3113589"/>
              <a:gd name="csX55" fmla="*/ 1898264 w 4745662"/>
              <a:gd name="csY55" fmla="*/ 162045 h 3113589"/>
              <a:gd name="csX56" fmla="*/ 1562598 w 4745662"/>
              <a:gd name="csY56" fmla="*/ 81022 h 3113589"/>
              <a:gd name="csX57" fmla="*/ 1134335 w 4745662"/>
              <a:gd name="csY57" fmla="*/ 11574 h 3113589"/>
              <a:gd name="csX58" fmla="*/ 960715 w 4745662"/>
              <a:gd name="csY58" fmla="*/ 0 h 3113589"/>
              <a:gd name="csX59" fmla="*/ 312532 w 4745662"/>
              <a:gd name="csY59" fmla="*/ 23149 h 3113589"/>
              <a:gd name="csX60" fmla="*/ 150487 w 4745662"/>
              <a:gd name="csY60" fmla="*/ 57873 h 3113589"/>
              <a:gd name="csX61" fmla="*/ 81039 w 4745662"/>
              <a:gd name="csY61" fmla="*/ 92597 h 3113589"/>
              <a:gd name="csX62" fmla="*/ 46315 w 4745662"/>
              <a:gd name="csY62" fmla="*/ 138896 h 3113589"/>
              <a:gd name="csX63" fmla="*/ 11591 w 4745662"/>
              <a:gd name="csY63" fmla="*/ 219919 h 3113589"/>
              <a:gd name="csX64" fmla="*/ 11591 w 4745662"/>
              <a:gd name="csY64" fmla="*/ 358815 h 3113589"/>
              <a:gd name="csX65" fmla="*/ 46315 w 4745662"/>
              <a:gd name="csY65" fmla="*/ 416688 h 3113589"/>
              <a:gd name="csX66" fmla="*/ 219935 w 4745662"/>
              <a:gd name="csY66" fmla="*/ 567159 h 3113589"/>
              <a:gd name="csX67" fmla="*/ 300958 w 4745662"/>
              <a:gd name="csY67" fmla="*/ 601883 h 3113589"/>
              <a:gd name="csX68" fmla="*/ 381980 w 4745662"/>
              <a:gd name="csY68" fmla="*/ 613458 h 3113589"/>
              <a:gd name="csX69" fmla="*/ 474578 w 4745662"/>
              <a:gd name="csY69" fmla="*/ 636607 h 3113589"/>
              <a:gd name="csX70" fmla="*/ 590325 w 4745662"/>
              <a:gd name="csY70" fmla="*/ 671331 h 3113589"/>
              <a:gd name="csX71" fmla="*/ 810244 w 4745662"/>
              <a:gd name="csY71" fmla="*/ 717630 h 3113589"/>
              <a:gd name="csX72" fmla="*/ 949140 w 4745662"/>
              <a:gd name="csY72" fmla="*/ 752354 h 3113589"/>
              <a:gd name="csX73" fmla="*/ 1041737 w 4745662"/>
              <a:gd name="csY73" fmla="*/ 763929 h 3113589"/>
              <a:gd name="csX74" fmla="*/ 1134335 w 4745662"/>
              <a:gd name="csY74" fmla="*/ 787078 h 3113589"/>
              <a:gd name="csX75" fmla="*/ 1284806 w 4745662"/>
              <a:gd name="csY75" fmla="*/ 810227 h 3113589"/>
              <a:gd name="csX76" fmla="*/ 1470001 w 4745662"/>
              <a:gd name="csY76" fmla="*/ 833377 h 3113589"/>
              <a:gd name="csX77" fmla="*/ 1562598 w 4745662"/>
              <a:gd name="csY77" fmla="*/ 856526 h 3113589"/>
              <a:gd name="csX78" fmla="*/ 1632046 w 4745662"/>
              <a:gd name="csY78" fmla="*/ 879676 h 3113589"/>
              <a:gd name="csX79" fmla="*/ 1724644 w 4745662"/>
              <a:gd name="csY79" fmla="*/ 891250 h 3113589"/>
              <a:gd name="csX80" fmla="*/ 1782517 w 4745662"/>
              <a:gd name="csY80" fmla="*/ 914400 h 3113589"/>
              <a:gd name="csX81" fmla="*/ 1828816 w 4745662"/>
              <a:gd name="csY81" fmla="*/ 925974 h 3113589"/>
              <a:gd name="csX82" fmla="*/ 1909839 w 4745662"/>
              <a:gd name="csY82" fmla="*/ 972273 h 3113589"/>
              <a:gd name="csX83" fmla="*/ 1932988 w 4745662"/>
              <a:gd name="csY83" fmla="*/ 1018572 h 3113589"/>
              <a:gd name="csX84" fmla="*/ 1967712 w 4745662"/>
              <a:gd name="csY84" fmla="*/ 1064870 h 3113589"/>
              <a:gd name="csX85" fmla="*/ 1979287 w 4745662"/>
              <a:gd name="csY85" fmla="*/ 1122744 h 3113589"/>
              <a:gd name="csX86" fmla="*/ 2002436 w 4745662"/>
              <a:gd name="csY86" fmla="*/ 1157468 h 3113589"/>
              <a:gd name="csX87" fmla="*/ 2014011 w 4745662"/>
              <a:gd name="csY87" fmla="*/ 1192192 h 3113589"/>
              <a:gd name="csX88" fmla="*/ 1990861 w 4745662"/>
              <a:gd name="csY88" fmla="*/ 1481559 h 3113589"/>
              <a:gd name="csX89" fmla="*/ 1956137 w 4745662"/>
              <a:gd name="csY89" fmla="*/ 1516283 h 3113589"/>
              <a:gd name="csX90" fmla="*/ 1840391 w 4745662"/>
              <a:gd name="csY90" fmla="*/ 1655179 h 3113589"/>
              <a:gd name="csX91" fmla="*/ 1736218 w 4745662"/>
              <a:gd name="csY91" fmla="*/ 1747777 h 3113589"/>
              <a:gd name="csX92" fmla="*/ 1666770 w 4745662"/>
              <a:gd name="csY92" fmla="*/ 1770926 h 3113589"/>
              <a:gd name="csX93" fmla="*/ 1608897 w 4745662"/>
              <a:gd name="csY93" fmla="*/ 1805650 h 3113589"/>
              <a:gd name="csX94" fmla="*/ 1470001 w 4745662"/>
              <a:gd name="csY94" fmla="*/ 1875098 h 3113589"/>
              <a:gd name="csX95" fmla="*/ 1400553 w 4745662"/>
              <a:gd name="csY95" fmla="*/ 1921397 h 3113589"/>
              <a:gd name="csX96" fmla="*/ 1226932 w 4745662"/>
              <a:gd name="csY96" fmla="*/ 2025569 h 3113589"/>
              <a:gd name="csX97" fmla="*/ 1076461 w 4745662"/>
              <a:gd name="csY97" fmla="*/ 2106592 h 3113589"/>
              <a:gd name="csX98" fmla="*/ 1041737 w 4745662"/>
              <a:gd name="csY98" fmla="*/ 2118167 h 31135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</a:cxnLst>
            <a:rect l="l" t="t" r="r" b="b"/>
            <a:pathLst>
              <a:path w="4745662" h="3113589">
                <a:moveTo>
                  <a:pt x="1041737" y="2118167"/>
                </a:moveTo>
                <a:cubicBezTo>
                  <a:pt x="1003155" y="2177969"/>
                  <a:pt x="910124" y="2270229"/>
                  <a:pt x="879258" y="2339677"/>
                </a:cubicBezTo>
                <a:cubicBezTo>
                  <a:pt x="848392" y="2409125"/>
                  <a:pt x="856470" y="2492680"/>
                  <a:pt x="856542" y="2534855"/>
                </a:cubicBezTo>
                <a:cubicBezTo>
                  <a:pt x="856614" y="2577030"/>
                  <a:pt x="871094" y="2573814"/>
                  <a:pt x="879692" y="2592729"/>
                </a:cubicBezTo>
                <a:cubicBezTo>
                  <a:pt x="898524" y="2634158"/>
                  <a:pt x="923659" y="2681829"/>
                  <a:pt x="949140" y="2720050"/>
                </a:cubicBezTo>
                <a:cubicBezTo>
                  <a:pt x="952244" y="2724706"/>
                  <a:pt x="1037735" y="2846963"/>
                  <a:pt x="1053312" y="2858946"/>
                </a:cubicBezTo>
                <a:cubicBezTo>
                  <a:pt x="1077386" y="2877465"/>
                  <a:pt x="1249883" y="2964542"/>
                  <a:pt x="1273231" y="2974693"/>
                </a:cubicBezTo>
                <a:cubicBezTo>
                  <a:pt x="1362219" y="3013384"/>
                  <a:pt x="1502612" y="3064067"/>
                  <a:pt x="1597322" y="3078865"/>
                </a:cubicBezTo>
                <a:cubicBezTo>
                  <a:pt x="1662238" y="3089008"/>
                  <a:pt x="1728534" y="3086069"/>
                  <a:pt x="1794092" y="3090440"/>
                </a:cubicBezTo>
                <a:cubicBezTo>
                  <a:pt x="2136555" y="3113271"/>
                  <a:pt x="1711822" y="3093395"/>
                  <a:pt x="2257079" y="3113589"/>
                </a:cubicBezTo>
                <a:cubicBezTo>
                  <a:pt x="2615080" y="3048499"/>
                  <a:pt x="2114490" y="3143823"/>
                  <a:pt x="2546446" y="3044141"/>
                </a:cubicBezTo>
                <a:cubicBezTo>
                  <a:pt x="2592181" y="3033587"/>
                  <a:pt x="2639249" y="3029856"/>
                  <a:pt x="2685342" y="3020992"/>
                </a:cubicBezTo>
                <a:cubicBezTo>
                  <a:pt x="2739590" y="3010560"/>
                  <a:pt x="2793796" y="2999666"/>
                  <a:pt x="2847388" y="2986268"/>
                </a:cubicBezTo>
                <a:cubicBezTo>
                  <a:pt x="2932742" y="2964929"/>
                  <a:pt x="3017760" y="2942101"/>
                  <a:pt x="3102031" y="2916820"/>
                </a:cubicBezTo>
                <a:cubicBezTo>
                  <a:pt x="3194801" y="2888989"/>
                  <a:pt x="3232300" y="2879013"/>
                  <a:pt x="3321950" y="2847372"/>
                </a:cubicBezTo>
                <a:cubicBezTo>
                  <a:pt x="3353035" y="2836401"/>
                  <a:pt x="3384248" y="2825633"/>
                  <a:pt x="3414547" y="2812648"/>
                </a:cubicBezTo>
                <a:cubicBezTo>
                  <a:pt x="3438336" y="2802453"/>
                  <a:pt x="3459839" y="2787215"/>
                  <a:pt x="3483996" y="2777924"/>
                </a:cubicBezTo>
                <a:cubicBezTo>
                  <a:pt x="3510212" y="2767841"/>
                  <a:pt x="3538371" y="2763656"/>
                  <a:pt x="3565018" y="2754774"/>
                </a:cubicBezTo>
                <a:cubicBezTo>
                  <a:pt x="3673656" y="2718561"/>
                  <a:pt x="3650016" y="2719775"/>
                  <a:pt x="3761788" y="2673751"/>
                </a:cubicBezTo>
                <a:cubicBezTo>
                  <a:pt x="3792270" y="2661200"/>
                  <a:pt x="3824513" y="2652967"/>
                  <a:pt x="3854385" y="2639027"/>
                </a:cubicBezTo>
                <a:cubicBezTo>
                  <a:pt x="3882573" y="2625873"/>
                  <a:pt x="3908020" y="2607476"/>
                  <a:pt x="3935408" y="2592729"/>
                </a:cubicBezTo>
                <a:cubicBezTo>
                  <a:pt x="3958196" y="2580459"/>
                  <a:pt x="3984646" y="2574173"/>
                  <a:pt x="4004856" y="2558005"/>
                </a:cubicBezTo>
                <a:cubicBezTo>
                  <a:pt x="4218814" y="2386837"/>
                  <a:pt x="4010438" y="2516099"/>
                  <a:pt x="4190051" y="2384384"/>
                </a:cubicBezTo>
                <a:cubicBezTo>
                  <a:pt x="4219403" y="2362859"/>
                  <a:pt x="4253847" y="2348767"/>
                  <a:pt x="4282649" y="2326511"/>
                </a:cubicBezTo>
                <a:cubicBezTo>
                  <a:pt x="4327186" y="2292096"/>
                  <a:pt x="4447396" y="2191044"/>
                  <a:pt x="4502568" y="2129741"/>
                </a:cubicBezTo>
                <a:cubicBezTo>
                  <a:pt x="4571736" y="2052887"/>
                  <a:pt x="4535984" y="2082836"/>
                  <a:pt x="4595165" y="1979270"/>
                </a:cubicBezTo>
                <a:cubicBezTo>
                  <a:pt x="4647948" y="1886900"/>
                  <a:pt x="4636345" y="1935997"/>
                  <a:pt x="4676188" y="1840374"/>
                </a:cubicBezTo>
                <a:cubicBezTo>
                  <a:pt x="4690745" y="1805437"/>
                  <a:pt x="4712748" y="1723990"/>
                  <a:pt x="4722487" y="1689903"/>
                </a:cubicBezTo>
                <a:cubicBezTo>
                  <a:pt x="4726345" y="1659037"/>
                  <a:pt x="4729331" y="1628050"/>
                  <a:pt x="4734061" y="1597306"/>
                </a:cubicBezTo>
                <a:cubicBezTo>
                  <a:pt x="4737052" y="1577861"/>
                  <a:pt x="4746214" y="1559097"/>
                  <a:pt x="4745636" y="1539432"/>
                </a:cubicBezTo>
                <a:cubicBezTo>
                  <a:pt x="4735575" y="1197353"/>
                  <a:pt x="4741949" y="1311425"/>
                  <a:pt x="4710912" y="1145893"/>
                </a:cubicBezTo>
                <a:cubicBezTo>
                  <a:pt x="4702963" y="1103496"/>
                  <a:pt x="4696223" y="1060870"/>
                  <a:pt x="4687763" y="1018572"/>
                </a:cubicBezTo>
                <a:cubicBezTo>
                  <a:pt x="4684643" y="1002973"/>
                  <a:pt x="4681538" y="987254"/>
                  <a:pt x="4676188" y="972273"/>
                </a:cubicBezTo>
                <a:cubicBezTo>
                  <a:pt x="4662212" y="933139"/>
                  <a:pt x="4659272" y="885909"/>
                  <a:pt x="4629889" y="856526"/>
                </a:cubicBezTo>
                <a:lnTo>
                  <a:pt x="4595165" y="821802"/>
                </a:lnTo>
                <a:cubicBezTo>
                  <a:pt x="4563315" y="726250"/>
                  <a:pt x="4588713" y="778044"/>
                  <a:pt x="4537292" y="706055"/>
                </a:cubicBezTo>
                <a:cubicBezTo>
                  <a:pt x="4529206" y="694735"/>
                  <a:pt x="4525462" y="679417"/>
                  <a:pt x="4514142" y="671331"/>
                </a:cubicBezTo>
                <a:cubicBezTo>
                  <a:pt x="4497235" y="659255"/>
                  <a:pt x="4475560" y="655898"/>
                  <a:pt x="4456269" y="648182"/>
                </a:cubicBezTo>
                <a:cubicBezTo>
                  <a:pt x="4444694" y="636607"/>
                  <a:pt x="4434120" y="623937"/>
                  <a:pt x="4421545" y="613458"/>
                </a:cubicBezTo>
                <a:cubicBezTo>
                  <a:pt x="4410858" y="604552"/>
                  <a:pt x="4396658" y="600145"/>
                  <a:pt x="4386821" y="590308"/>
                </a:cubicBezTo>
                <a:cubicBezTo>
                  <a:pt x="4334468" y="537954"/>
                  <a:pt x="4396548" y="566542"/>
                  <a:pt x="4328947" y="544010"/>
                </a:cubicBezTo>
                <a:cubicBezTo>
                  <a:pt x="4291248" y="506310"/>
                  <a:pt x="4289059" y="498067"/>
                  <a:pt x="4247925" y="474562"/>
                </a:cubicBezTo>
                <a:cubicBezTo>
                  <a:pt x="4190724" y="441876"/>
                  <a:pt x="4215298" y="457829"/>
                  <a:pt x="4155327" y="439838"/>
                </a:cubicBezTo>
                <a:cubicBezTo>
                  <a:pt x="4108845" y="425893"/>
                  <a:pt x="4084742" y="413325"/>
                  <a:pt x="4039580" y="405114"/>
                </a:cubicBezTo>
                <a:cubicBezTo>
                  <a:pt x="4012738" y="400234"/>
                  <a:pt x="3985565" y="397397"/>
                  <a:pt x="3958558" y="393539"/>
                </a:cubicBezTo>
                <a:lnTo>
                  <a:pt x="3622892" y="405114"/>
                </a:lnTo>
                <a:cubicBezTo>
                  <a:pt x="3588003" y="406950"/>
                  <a:pt x="3553546" y="413902"/>
                  <a:pt x="3518720" y="416688"/>
                </a:cubicBezTo>
                <a:cubicBezTo>
                  <a:pt x="3457065" y="421620"/>
                  <a:pt x="3395257" y="424405"/>
                  <a:pt x="3333525" y="428263"/>
                </a:cubicBezTo>
                <a:cubicBezTo>
                  <a:pt x="3240927" y="424405"/>
                  <a:pt x="3148107" y="424178"/>
                  <a:pt x="3055732" y="416688"/>
                </a:cubicBezTo>
                <a:cubicBezTo>
                  <a:pt x="3005151" y="412587"/>
                  <a:pt x="2955498" y="400716"/>
                  <a:pt x="2905261" y="393539"/>
                </a:cubicBezTo>
                <a:lnTo>
                  <a:pt x="2731641" y="370389"/>
                </a:lnTo>
                <a:cubicBezTo>
                  <a:pt x="2689201" y="358814"/>
                  <a:pt x="2647306" y="345010"/>
                  <a:pt x="2604320" y="335665"/>
                </a:cubicBezTo>
                <a:cubicBezTo>
                  <a:pt x="2558454" y="325694"/>
                  <a:pt x="2510959" y="323900"/>
                  <a:pt x="2465423" y="312516"/>
                </a:cubicBezTo>
                <a:cubicBezTo>
                  <a:pt x="2221970" y="251653"/>
                  <a:pt x="2520404" y="296240"/>
                  <a:pt x="2280228" y="266217"/>
                </a:cubicBezTo>
                <a:cubicBezTo>
                  <a:pt x="2253221" y="254642"/>
                  <a:pt x="2227395" y="239784"/>
                  <a:pt x="2199206" y="231493"/>
                </a:cubicBezTo>
                <a:cubicBezTo>
                  <a:pt x="1887010" y="139671"/>
                  <a:pt x="2338423" y="308765"/>
                  <a:pt x="1898264" y="162045"/>
                </a:cubicBezTo>
                <a:cubicBezTo>
                  <a:pt x="1719439" y="102437"/>
                  <a:pt x="1829981" y="134498"/>
                  <a:pt x="1562598" y="81022"/>
                </a:cubicBezTo>
                <a:cubicBezTo>
                  <a:pt x="1423838" y="53270"/>
                  <a:pt x="1270985" y="20683"/>
                  <a:pt x="1134335" y="11574"/>
                </a:cubicBezTo>
                <a:lnTo>
                  <a:pt x="960715" y="0"/>
                </a:lnTo>
                <a:cubicBezTo>
                  <a:pt x="495954" y="9682"/>
                  <a:pt x="568460" y="-10976"/>
                  <a:pt x="312532" y="23149"/>
                </a:cubicBezTo>
                <a:cubicBezTo>
                  <a:pt x="248832" y="31643"/>
                  <a:pt x="211279" y="34491"/>
                  <a:pt x="150487" y="57873"/>
                </a:cubicBezTo>
                <a:cubicBezTo>
                  <a:pt x="126330" y="67164"/>
                  <a:pt x="104188" y="81022"/>
                  <a:pt x="81039" y="92597"/>
                </a:cubicBezTo>
                <a:cubicBezTo>
                  <a:pt x="69464" y="108030"/>
                  <a:pt x="56539" y="122537"/>
                  <a:pt x="46315" y="138896"/>
                </a:cubicBezTo>
                <a:cubicBezTo>
                  <a:pt x="25880" y="171592"/>
                  <a:pt x="22843" y="186161"/>
                  <a:pt x="11591" y="219919"/>
                </a:cubicBezTo>
                <a:cubicBezTo>
                  <a:pt x="3410" y="277182"/>
                  <a:pt x="-9788" y="305366"/>
                  <a:pt x="11591" y="358815"/>
                </a:cubicBezTo>
                <a:cubicBezTo>
                  <a:pt x="19946" y="379703"/>
                  <a:pt x="31674" y="399607"/>
                  <a:pt x="46315" y="416688"/>
                </a:cubicBezTo>
                <a:cubicBezTo>
                  <a:pt x="97568" y="476483"/>
                  <a:pt x="150755" y="529908"/>
                  <a:pt x="219935" y="567159"/>
                </a:cubicBezTo>
                <a:cubicBezTo>
                  <a:pt x="245806" y="581090"/>
                  <a:pt x="272705" y="593811"/>
                  <a:pt x="300958" y="601883"/>
                </a:cubicBezTo>
                <a:cubicBezTo>
                  <a:pt x="327190" y="609378"/>
                  <a:pt x="355228" y="608108"/>
                  <a:pt x="381980" y="613458"/>
                </a:cubicBezTo>
                <a:cubicBezTo>
                  <a:pt x="413178" y="619698"/>
                  <a:pt x="443923" y="628092"/>
                  <a:pt x="474578" y="636607"/>
                </a:cubicBezTo>
                <a:cubicBezTo>
                  <a:pt x="513390" y="647388"/>
                  <a:pt x="551370" y="661080"/>
                  <a:pt x="590325" y="671331"/>
                </a:cubicBezTo>
                <a:cubicBezTo>
                  <a:pt x="695952" y="699128"/>
                  <a:pt x="700493" y="691807"/>
                  <a:pt x="810244" y="717630"/>
                </a:cubicBezTo>
                <a:cubicBezTo>
                  <a:pt x="902946" y="739442"/>
                  <a:pt x="868792" y="739992"/>
                  <a:pt x="949140" y="752354"/>
                </a:cubicBezTo>
                <a:cubicBezTo>
                  <a:pt x="979884" y="757084"/>
                  <a:pt x="1011164" y="758197"/>
                  <a:pt x="1041737" y="763929"/>
                </a:cubicBezTo>
                <a:cubicBezTo>
                  <a:pt x="1073008" y="769792"/>
                  <a:pt x="1103081" y="781125"/>
                  <a:pt x="1134335" y="787078"/>
                </a:cubicBezTo>
                <a:cubicBezTo>
                  <a:pt x="1184186" y="796573"/>
                  <a:pt x="1234535" y="803293"/>
                  <a:pt x="1284806" y="810227"/>
                </a:cubicBezTo>
                <a:cubicBezTo>
                  <a:pt x="1346435" y="818728"/>
                  <a:pt x="1409646" y="818289"/>
                  <a:pt x="1470001" y="833377"/>
                </a:cubicBezTo>
                <a:cubicBezTo>
                  <a:pt x="1500867" y="841093"/>
                  <a:pt x="1532007" y="847786"/>
                  <a:pt x="1562598" y="856526"/>
                </a:cubicBezTo>
                <a:cubicBezTo>
                  <a:pt x="1586061" y="863230"/>
                  <a:pt x="1608186" y="874563"/>
                  <a:pt x="1632046" y="879676"/>
                </a:cubicBezTo>
                <a:cubicBezTo>
                  <a:pt x="1662462" y="886194"/>
                  <a:pt x="1693778" y="887392"/>
                  <a:pt x="1724644" y="891250"/>
                </a:cubicBezTo>
                <a:cubicBezTo>
                  <a:pt x="1743935" y="898967"/>
                  <a:pt x="1762806" y="907830"/>
                  <a:pt x="1782517" y="914400"/>
                </a:cubicBezTo>
                <a:cubicBezTo>
                  <a:pt x="1797609" y="919431"/>
                  <a:pt x="1814587" y="918860"/>
                  <a:pt x="1828816" y="925974"/>
                </a:cubicBezTo>
                <a:cubicBezTo>
                  <a:pt x="1968977" y="996053"/>
                  <a:pt x="1803623" y="936867"/>
                  <a:pt x="1909839" y="972273"/>
                </a:cubicBezTo>
                <a:cubicBezTo>
                  <a:pt x="1917555" y="987706"/>
                  <a:pt x="1923843" y="1003940"/>
                  <a:pt x="1932988" y="1018572"/>
                </a:cubicBezTo>
                <a:cubicBezTo>
                  <a:pt x="1943212" y="1034931"/>
                  <a:pt x="1959877" y="1047242"/>
                  <a:pt x="1967712" y="1064870"/>
                </a:cubicBezTo>
                <a:cubicBezTo>
                  <a:pt x="1975702" y="1082848"/>
                  <a:pt x="1972379" y="1104323"/>
                  <a:pt x="1979287" y="1122744"/>
                </a:cubicBezTo>
                <a:cubicBezTo>
                  <a:pt x="1984171" y="1135769"/>
                  <a:pt x="1996215" y="1145026"/>
                  <a:pt x="2002436" y="1157468"/>
                </a:cubicBezTo>
                <a:cubicBezTo>
                  <a:pt x="2007892" y="1168381"/>
                  <a:pt x="2010153" y="1180617"/>
                  <a:pt x="2014011" y="1192192"/>
                </a:cubicBezTo>
                <a:cubicBezTo>
                  <a:pt x="2006294" y="1288648"/>
                  <a:pt x="2007871" y="1386302"/>
                  <a:pt x="1990861" y="1481559"/>
                </a:cubicBezTo>
                <a:cubicBezTo>
                  <a:pt x="1987983" y="1497673"/>
                  <a:pt x="1965958" y="1503188"/>
                  <a:pt x="1956137" y="1516283"/>
                </a:cubicBezTo>
                <a:cubicBezTo>
                  <a:pt x="1847388" y="1661283"/>
                  <a:pt x="2029634" y="1465936"/>
                  <a:pt x="1840391" y="1655179"/>
                </a:cubicBezTo>
                <a:cubicBezTo>
                  <a:pt x="1817047" y="1678523"/>
                  <a:pt x="1770281" y="1730746"/>
                  <a:pt x="1736218" y="1747777"/>
                </a:cubicBezTo>
                <a:cubicBezTo>
                  <a:pt x="1714393" y="1758690"/>
                  <a:pt x="1688984" y="1760829"/>
                  <a:pt x="1666770" y="1770926"/>
                </a:cubicBezTo>
                <a:cubicBezTo>
                  <a:pt x="1646289" y="1780235"/>
                  <a:pt x="1628780" y="1795124"/>
                  <a:pt x="1608897" y="1805650"/>
                </a:cubicBezTo>
                <a:cubicBezTo>
                  <a:pt x="1563149" y="1829870"/>
                  <a:pt x="1513071" y="1846385"/>
                  <a:pt x="1470001" y="1875098"/>
                </a:cubicBezTo>
                <a:cubicBezTo>
                  <a:pt x="1446852" y="1890531"/>
                  <a:pt x="1424146" y="1906651"/>
                  <a:pt x="1400553" y="1921397"/>
                </a:cubicBezTo>
                <a:cubicBezTo>
                  <a:pt x="1400513" y="1921422"/>
                  <a:pt x="1255889" y="2008195"/>
                  <a:pt x="1226932" y="2025569"/>
                </a:cubicBezTo>
                <a:cubicBezTo>
                  <a:pt x="1185392" y="2050493"/>
                  <a:pt x="1118735" y="2092500"/>
                  <a:pt x="1076461" y="2106592"/>
                </a:cubicBezTo>
                <a:lnTo>
                  <a:pt x="1041737" y="2118167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Earth System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CD7EE-B1CB-AFCF-D4C1-8FDF3E5F53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B4D7A2-6428-623A-238D-B48B8CF1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625738"/>
          </a:xfrm>
        </p:spPr>
        <p:txBody>
          <a:bodyPr/>
          <a:lstStyle/>
          <a:p>
            <a:r>
              <a:rPr lang="en-US" dirty="0"/>
              <a:t>Limitations in Model Structures and Representation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AE987C-2710-5352-115B-87B717DB2326}"/>
              </a:ext>
            </a:extLst>
          </p:cNvPr>
          <p:cNvSpPr/>
          <p:nvPr/>
        </p:nvSpPr>
        <p:spPr>
          <a:xfrm>
            <a:off x="3396136" y="1825471"/>
            <a:ext cx="7569843" cy="3750198"/>
          </a:xfrm>
          <a:custGeom>
            <a:avLst/>
            <a:gdLst>
              <a:gd name="csX0" fmla="*/ 5451676 w 7465671"/>
              <a:gd name="csY0" fmla="*/ 370390 h 3750198"/>
              <a:gd name="csX1" fmla="*/ 5451676 w 7465671"/>
              <a:gd name="csY1" fmla="*/ 370390 h 3750198"/>
              <a:gd name="csX2" fmla="*/ 5254906 w 7465671"/>
              <a:gd name="csY2" fmla="*/ 358815 h 3750198"/>
              <a:gd name="csX3" fmla="*/ 5185458 w 7465671"/>
              <a:gd name="csY3" fmla="*/ 347241 h 3750198"/>
              <a:gd name="csX4" fmla="*/ 5034988 w 7465671"/>
              <a:gd name="csY4" fmla="*/ 312517 h 3750198"/>
              <a:gd name="csX5" fmla="*/ 4942390 w 7465671"/>
              <a:gd name="csY5" fmla="*/ 289367 h 3750198"/>
              <a:gd name="csX6" fmla="*/ 4826643 w 7465671"/>
              <a:gd name="csY6" fmla="*/ 266218 h 3750198"/>
              <a:gd name="csX7" fmla="*/ 4699322 w 7465671"/>
              <a:gd name="csY7" fmla="*/ 231494 h 3750198"/>
              <a:gd name="csX8" fmla="*/ 4537276 w 7465671"/>
              <a:gd name="csY8" fmla="*/ 208344 h 3750198"/>
              <a:gd name="csX9" fmla="*/ 4271058 w 7465671"/>
              <a:gd name="csY9" fmla="*/ 150471 h 3750198"/>
              <a:gd name="csX10" fmla="*/ 4120588 w 7465671"/>
              <a:gd name="csY10" fmla="*/ 115747 h 3750198"/>
              <a:gd name="csX11" fmla="*/ 3935393 w 7465671"/>
              <a:gd name="csY11" fmla="*/ 92598 h 3750198"/>
              <a:gd name="csX12" fmla="*/ 3530279 w 7465671"/>
              <a:gd name="csY12" fmla="*/ 34724 h 3750198"/>
              <a:gd name="csX13" fmla="*/ 3194613 w 7465671"/>
              <a:gd name="csY13" fmla="*/ 23150 h 3750198"/>
              <a:gd name="csX14" fmla="*/ 2627453 w 7465671"/>
              <a:gd name="csY14" fmla="*/ 0 h 3750198"/>
              <a:gd name="csX15" fmla="*/ 1875099 w 7465671"/>
              <a:gd name="csY15" fmla="*/ 11575 h 3750198"/>
              <a:gd name="csX16" fmla="*/ 1504709 w 7465671"/>
              <a:gd name="csY16" fmla="*/ 34724 h 3750198"/>
              <a:gd name="csX17" fmla="*/ 1400537 w 7465671"/>
              <a:gd name="csY17" fmla="*/ 46299 h 3750198"/>
              <a:gd name="csX18" fmla="*/ 1284790 w 7465671"/>
              <a:gd name="csY18" fmla="*/ 57874 h 3750198"/>
              <a:gd name="csX19" fmla="*/ 1076446 w 7465671"/>
              <a:gd name="csY19" fmla="*/ 104172 h 3750198"/>
              <a:gd name="csX20" fmla="*/ 763929 w 7465671"/>
              <a:gd name="csY20" fmla="*/ 162046 h 3750198"/>
              <a:gd name="csX21" fmla="*/ 601884 w 7465671"/>
              <a:gd name="csY21" fmla="*/ 208344 h 3750198"/>
              <a:gd name="csX22" fmla="*/ 347241 w 7465671"/>
              <a:gd name="csY22" fmla="*/ 312517 h 3750198"/>
              <a:gd name="csX23" fmla="*/ 289367 w 7465671"/>
              <a:gd name="csY23" fmla="*/ 347241 h 3750198"/>
              <a:gd name="csX24" fmla="*/ 243069 w 7465671"/>
              <a:gd name="csY24" fmla="*/ 370390 h 3750198"/>
              <a:gd name="csX25" fmla="*/ 208344 w 7465671"/>
              <a:gd name="csY25" fmla="*/ 405114 h 3750198"/>
              <a:gd name="csX26" fmla="*/ 173620 w 7465671"/>
              <a:gd name="csY26" fmla="*/ 428263 h 3750198"/>
              <a:gd name="csX27" fmla="*/ 150471 w 7465671"/>
              <a:gd name="csY27" fmla="*/ 462988 h 3750198"/>
              <a:gd name="csX28" fmla="*/ 69448 w 7465671"/>
              <a:gd name="csY28" fmla="*/ 578734 h 3750198"/>
              <a:gd name="csX29" fmla="*/ 57874 w 7465671"/>
              <a:gd name="csY29" fmla="*/ 613458 h 3750198"/>
              <a:gd name="csX30" fmla="*/ 34724 w 7465671"/>
              <a:gd name="csY30" fmla="*/ 659757 h 3750198"/>
              <a:gd name="csX31" fmla="*/ 0 w 7465671"/>
              <a:gd name="csY31" fmla="*/ 891251 h 3750198"/>
              <a:gd name="csX32" fmla="*/ 23150 w 7465671"/>
              <a:gd name="csY32" fmla="*/ 1088020 h 3750198"/>
              <a:gd name="csX33" fmla="*/ 46299 w 7465671"/>
              <a:gd name="csY33" fmla="*/ 1122744 h 3750198"/>
              <a:gd name="csX34" fmla="*/ 138896 w 7465671"/>
              <a:gd name="csY34" fmla="*/ 1215342 h 3750198"/>
              <a:gd name="csX35" fmla="*/ 219919 w 7465671"/>
              <a:gd name="csY35" fmla="*/ 1284790 h 3750198"/>
              <a:gd name="csX36" fmla="*/ 405114 w 7465671"/>
              <a:gd name="csY36" fmla="*/ 1354238 h 3750198"/>
              <a:gd name="csX37" fmla="*/ 486137 w 7465671"/>
              <a:gd name="csY37" fmla="*/ 1365813 h 3750198"/>
              <a:gd name="csX38" fmla="*/ 590309 w 7465671"/>
              <a:gd name="csY38" fmla="*/ 1388962 h 3750198"/>
              <a:gd name="csX39" fmla="*/ 925975 w 7465671"/>
              <a:gd name="csY39" fmla="*/ 1423686 h 3750198"/>
              <a:gd name="csX40" fmla="*/ 1006998 w 7465671"/>
              <a:gd name="csY40" fmla="*/ 1435261 h 3750198"/>
              <a:gd name="csX41" fmla="*/ 1192193 w 7465671"/>
              <a:gd name="csY41" fmla="*/ 1446836 h 3750198"/>
              <a:gd name="csX42" fmla="*/ 2083443 w 7465671"/>
              <a:gd name="csY42" fmla="*/ 1435261 h 3750198"/>
              <a:gd name="csX43" fmla="*/ 2349661 w 7465671"/>
              <a:gd name="csY43" fmla="*/ 1423686 h 3750198"/>
              <a:gd name="csX44" fmla="*/ 2963119 w 7465671"/>
              <a:gd name="csY44" fmla="*/ 1435261 h 3750198"/>
              <a:gd name="csX45" fmla="*/ 3067291 w 7465671"/>
              <a:gd name="csY45" fmla="*/ 1458410 h 3750198"/>
              <a:gd name="csX46" fmla="*/ 3113590 w 7465671"/>
              <a:gd name="csY46" fmla="*/ 1469985 h 3750198"/>
              <a:gd name="csX47" fmla="*/ 3183038 w 7465671"/>
              <a:gd name="csY47" fmla="*/ 1481560 h 3750198"/>
              <a:gd name="csX48" fmla="*/ 3206188 w 7465671"/>
              <a:gd name="csY48" fmla="*/ 1504709 h 3750198"/>
              <a:gd name="csX49" fmla="*/ 3264061 w 7465671"/>
              <a:gd name="csY49" fmla="*/ 1516284 h 3750198"/>
              <a:gd name="csX50" fmla="*/ 3298785 w 7465671"/>
              <a:gd name="csY50" fmla="*/ 1527858 h 3750198"/>
              <a:gd name="csX51" fmla="*/ 3356658 w 7465671"/>
              <a:gd name="csY51" fmla="*/ 1574157 h 3750198"/>
              <a:gd name="csX52" fmla="*/ 3402957 w 7465671"/>
              <a:gd name="csY52" fmla="*/ 1585732 h 3750198"/>
              <a:gd name="csX53" fmla="*/ 3483980 w 7465671"/>
              <a:gd name="csY53" fmla="*/ 1655180 h 3750198"/>
              <a:gd name="csX54" fmla="*/ 3588152 w 7465671"/>
              <a:gd name="csY54" fmla="*/ 1747777 h 3750198"/>
              <a:gd name="csX55" fmla="*/ 3599727 w 7465671"/>
              <a:gd name="csY55" fmla="*/ 1782501 h 3750198"/>
              <a:gd name="csX56" fmla="*/ 3703899 w 7465671"/>
              <a:gd name="csY56" fmla="*/ 1875099 h 3750198"/>
              <a:gd name="csX57" fmla="*/ 3727048 w 7465671"/>
              <a:gd name="csY57" fmla="*/ 1932972 h 3750198"/>
              <a:gd name="csX58" fmla="*/ 3761772 w 7465671"/>
              <a:gd name="csY58" fmla="*/ 1944547 h 3750198"/>
              <a:gd name="csX59" fmla="*/ 3773347 w 7465671"/>
              <a:gd name="csY59" fmla="*/ 1979271 h 3750198"/>
              <a:gd name="csX60" fmla="*/ 3819646 w 7465671"/>
              <a:gd name="csY60" fmla="*/ 2013995 h 3750198"/>
              <a:gd name="csX61" fmla="*/ 3877519 w 7465671"/>
              <a:gd name="csY61" fmla="*/ 2095018 h 3750198"/>
              <a:gd name="csX62" fmla="*/ 3900669 w 7465671"/>
              <a:gd name="csY62" fmla="*/ 2118167 h 3750198"/>
              <a:gd name="csX63" fmla="*/ 3981691 w 7465671"/>
              <a:gd name="csY63" fmla="*/ 2164466 h 3750198"/>
              <a:gd name="csX64" fmla="*/ 4027990 w 7465671"/>
              <a:gd name="csY64" fmla="*/ 2199190 h 3750198"/>
              <a:gd name="csX65" fmla="*/ 4062714 w 7465671"/>
              <a:gd name="csY65" fmla="*/ 2210765 h 3750198"/>
              <a:gd name="csX66" fmla="*/ 4120588 w 7465671"/>
              <a:gd name="csY66" fmla="*/ 2233914 h 3750198"/>
              <a:gd name="csX67" fmla="*/ 4166886 w 7465671"/>
              <a:gd name="csY67" fmla="*/ 2257063 h 3750198"/>
              <a:gd name="csX68" fmla="*/ 4201610 w 7465671"/>
              <a:gd name="csY68" fmla="*/ 2268638 h 3750198"/>
              <a:gd name="csX69" fmla="*/ 4236334 w 7465671"/>
              <a:gd name="csY69" fmla="*/ 2291788 h 3750198"/>
              <a:gd name="csX70" fmla="*/ 4305782 w 7465671"/>
              <a:gd name="csY70" fmla="*/ 2303362 h 3750198"/>
              <a:gd name="csX71" fmla="*/ 4340506 w 7465671"/>
              <a:gd name="csY71" fmla="*/ 2314937 h 3750198"/>
              <a:gd name="csX72" fmla="*/ 4409955 w 7465671"/>
              <a:gd name="csY72" fmla="*/ 2326512 h 3750198"/>
              <a:gd name="csX73" fmla="*/ 4456253 w 7465671"/>
              <a:gd name="csY73" fmla="*/ 2349661 h 3750198"/>
              <a:gd name="csX74" fmla="*/ 4514127 w 7465671"/>
              <a:gd name="csY74" fmla="*/ 2361236 h 3750198"/>
              <a:gd name="csX75" fmla="*/ 4548851 w 7465671"/>
              <a:gd name="csY75" fmla="*/ 2372810 h 3750198"/>
              <a:gd name="csX76" fmla="*/ 4595150 w 7465671"/>
              <a:gd name="csY76" fmla="*/ 2384385 h 3750198"/>
              <a:gd name="csX77" fmla="*/ 4664598 w 7465671"/>
              <a:gd name="csY77" fmla="*/ 2407534 h 3750198"/>
              <a:gd name="csX78" fmla="*/ 4699322 w 7465671"/>
              <a:gd name="csY78" fmla="*/ 2419109 h 3750198"/>
              <a:gd name="csX79" fmla="*/ 4791919 w 7465671"/>
              <a:gd name="csY79" fmla="*/ 2430684 h 3750198"/>
              <a:gd name="csX80" fmla="*/ 4872942 w 7465671"/>
              <a:gd name="csY80" fmla="*/ 2465408 h 3750198"/>
              <a:gd name="csX81" fmla="*/ 4942390 w 7465671"/>
              <a:gd name="csY81" fmla="*/ 2488557 h 3750198"/>
              <a:gd name="csX82" fmla="*/ 4977114 w 7465671"/>
              <a:gd name="csY82" fmla="*/ 2500132 h 3750198"/>
              <a:gd name="csX83" fmla="*/ 5011838 w 7465671"/>
              <a:gd name="csY83" fmla="*/ 2511706 h 3750198"/>
              <a:gd name="csX84" fmla="*/ 5104436 w 7465671"/>
              <a:gd name="csY84" fmla="*/ 2558005 h 3750198"/>
              <a:gd name="csX85" fmla="*/ 5162309 w 7465671"/>
              <a:gd name="csY85" fmla="*/ 2615879 h 3750198"/>
              <a:gd name="csX86" fmla="*/ 5289631 w 7465671"/>
              <a:gd name="csY86" fmla="*/ 2720051 h 3750198"/>
              <a:gd name="csX87" fmla="*/ 5382228 w 7465671"/>
              <a:gd name="csY87" fmla="*/ 2847372 h 3750198"/>
              <a:gd name="csX88" fmla="*/ 5416952 w 7465671"/>
              <a:gd name="csY88" fmla="*/ 2870522 h 3750198"/>
              <a:gd name="csX89" fmla="*/ 5440101 w 7465671"/>
              <a:gd name="csY89" fmla="*/ 2916820 h 3750198"/>
              <a:gd name="csX90" fmla="*/ 5486400 w 7465671"/>
              <a:gd name="csY90" fmla="*/ 2963119 h 3750198"/>
              <a:gd name="csX91" fmla="*/ 5532699 w 7465671"/>
              <a:gd name="csY91" fmla="*/ 3020993 h 3750198"/>
              <a:gd name="csX92" fmla="*/ 5590572 w 7465671"/>
              <a:gd name="csY92" fmla="*/ 3125165 h 3750198"/>
              <a:gd name="csX93" fmla="*/ 5613722 w 7465671"/>
              <a:gd name="csY93" fmla="*/ 3171463 h 3750198"/>
              <a:gd name="csX94" fmla="*/ 5671595 w 7465671"/>
              <a:gd name="csY94" fmla="*/ 3252486 h 3750198"/>
              <a:gd name="csX95" fmla="*/ 5752618 w 7465671"/>
              <a:gd name="csY95" fmla="*/ 3379808 h 3750198"/>
              <a:gd name="csX96" fmla="*/ 5775767 w 7465671"/>
              <a:gd name="csY96" fmla="*/ 3437681 h 3750198"/>
              <a:gd name="csX97" fmla="*/ 5891514 w 7465671"/>
              <a:gd name="csY97" fmla="*/ 3541853 h 3750198"/>
              <a:gd name="csX98" fmla="*/ 5926238 w 7465671"/>
              <a:gd name="csY98" fmla="*/ 3565003 h 3750198"/>
              <a:gd name="csX99" fmla="*/ 6007261 w 7465671"/>
              <a:gd name="csY99" fmla="*/ 3634451 h 3750198"/>
              <a:gd name="csX100" fmla="*/ 6157732 w 7465671"/>
              <a:gd name="csY100" fmla="*/ 3703899 h 3750198"/>
              <a:gd name="csX101" fmla="*/ 6238755 w 7465671"/>
              <a:gd name="csY101" fmla="*/ 3727048 h 3750198"/>
              <a:gd name="csX102" fmla="*/ 6377651 w 7465671"/>
              <a:gd name="csY102" fmla="*/ 3750198 h 3750198"/>
              <a:gd name="csX103" fmla="*/ 6748041 w 7465671"/>
              <a:gd name="csY103" fmla="*/ 3738623 h 3750198"/>
              <a:gd name="csX104" fmla="*/ 6852213 w 7465671"/>
              <a:gd name="csY104" fmla="*/ 3703899 h 3750198"/>
              <a:gd name="csX105" fmla="*/ 6910086 w 7465671"/>
              <a:gd name="csY105" fmla="*/ 3680750 h 3750198"/>
              <a:gd name="csX106" fmla="*/ 7037408 w 7465671"/>
              <a:gd name="csY106" fmla="*/ 3576577 h 3750198"/>
              <a:gd name="csX107" fmla="*/ 7130005 w 7465671"/>
              <a:gd name="csY107" fmla="*/ 3437681 h 3750198"/>
              <a:gd name="csX108" fmla="*/ 7141580 w 7465671"/>
              <a:gd name="csY108" fmla="*/ 3391382 h 3750198"/>
              <a:gd name="csX109" fmla="*/ 7164729 w 7465671"/>
              <a:gd name="csY109" fmla="*/ 3240912 h 3750198"/>
              <a:gd name="csX110" fmla="*/ 7153155 w 7465671"/>
              <a:gd name="csY110" fmla="*/ 2951544 h 3750198"/>
              <a:gd name="csX111" fmla="*/ 7130005 w 7465671"/>
              <a:gd name="csY111" fmla="*/ 2905246 h 3750198"/>
              <a:gd name="csX112" fmla="*/ 7106856 w 7465671"/>
              <a:gd name="csY112" fmla="*/ 2870522 h 3750198"/>
              <a:gd name="csX113" fmla="*/ 7095281 w 7465671"/>
              <a:gd name="csY113" fmla="*/ 2835798 h 3750198"/>
              <a:gd name="csX114" fmla="*/ 7060557 w 7465671"/>
              <a:gd name="csY114" fmla="*/ 2801074 h 3750198"/>
              <a:gd name="csX115" fmla="*/ 7037408 w 7465671"/>
              <a:gd name="csY115" fmla="*/ 2766350 h 3750198"/>
              <a:gd name="csX116" fmla="*/ 6991109 w 7465671"/>
              <a:gd name="csY116" fmla="*/ 2720051 h 3750198"/>
              <a:gd name="csX117" fmla="*/ 6933236 w 7465671"/>
              <a:gd name="csY117" fmla="*/ 2650603 h 3750198"/>
              <a:gd name="csX118" fmla="*/ 6875362 w 7465671"/>
              <a:gd name="csY118" fmla="*/ 2615879 h 3750198"/>
              <a:gd name="csX119" fmla="*/ 6817489 w 7465671"/>
              <a:gd name="csY119" fmla="*/ 2569580 h 3750198"/>
              <a:gd name="csX120" fmla="*/ 6771190 w 7465671"/>
              <a:gd name="csY120" fmla="*/ 2546431 h 3750198"/>
              <a:gd name="csX121" fmla="*/ 6724891 w 7465671"/>
              <a:gd name="csY121" fmla="*/ 2511706 h 3750198"/>
              <a:gd name="csX122" fmla="*/ 6678593 w 7465671"/>
              <a:gd name="csY122" fmla="*/ 2488557 h 3750198"/>
              <a:gd name="csX123" fmla="*/ 6632294 w 7465671"/>
              <a:gd name="csY123" fmla="*/ 2453833 h 3750198"/>
              <a:gd name="csX124" fmla="*/ 6551271 w 7465671"/>
              <a:gd name="csY124" fmla="*/ 2395960 h 3750198"/>
              <a:gd name="csX125" fmla="*/ 6539696 w 7465671"/>
              <a:gd name="csY125" fmla="*/ 2361236 h 3750198"/>
              <a:gd name="csX126" fmla="*/ 6562846 w 7465671"/>
              <a:gd name="csY126" fmla="*/ 2326512 h 3750198"/>
              <a:gd name="csX127" fmla="*/ 6632294 w 7465671"/>
              <a:gd name="csY127" fmla="*/ 2257063 h 3750198"/>
              <a:gd name="csX128" fmla="*/ 6713317 w 7465671"/>
              <a:gd name="csY128" fmla="*/ 2187615 h 3750198"/>
              <a:gd name="csX129" fmla="*/ 6805914 w 7465671"/>
              <a:gd name="csY129" fmla="*/ 2118167 h 3750198"/>
              <a:gd name="csX130" fmla="*/ 6910086 w 7465671"/>
              <a:gd name="csY130" fmla="*/ 2071869 h 3750198"/>
              <a:gd name="csX131" fmla="*/ 6956385 w 7465671"/>
              <a:gd name="csY131" fmla="*/ 2037144 h 3750198"/>
              <a:gd name="csX132" fmla="*/ 7025833 w 7465671"/>
              <a:gd name="csY132" fmla="*/ 2002420 h 3750198"/>
              <a:gd name="csX133" fmla="*/ 7164729 w 7465671"/>
              <a:gd name="csY133" fmla="*/ 1909823 h 3750198"/>
              <a:gd name="csX134" fmla="*/ 7292051 w 7465671"/>
              <a:gd name="csY134" fmla="*/ 1770927 h 3750198"/>
              <a:gd name="csX135" fmla="*/ 7384648 w 7465671"/>
              <a:gd name="csY135" fmla="*/ 1701479 h 3750198"/>
              <a:gd name="csX136" fmla="*/ 7396223 w 7465671"/>
              <a:gd name="csY136" fmla="*/ 1666755 h 3750198"/>
              <a:gd name="csX137" fmla="*/ 7419372 w 7465671"/>
              <a:gd name="csY137" fmla="*/ 1632031 h 3750198"/>
              <a:gd name="csX138" fmla="*/ 7430947 w 7465671"/>
              <a:gd name="csY138" fmla="*/ 1574157 h 3750198"/>
              <a:gd name="csX139" fmla="*/ 7454096 w 7465671"/>
              <a:gd name="csY139" fmla="*/ 1435261 h 3750198"/>
              <a:gd name="csX140" fmla="*/ 7465671 w 7465671"/>
              <a:gd name="csY140" fmla="*/ 1365813 h 3750198"/>
              <a:gd name="csX141" fmla="*/ 7442522 w 7465671"/>
              <a:gd name="csY141" fmla="*/ 1192193 h 3750198"/>
              <a:gd name="csX142" fmla="*/ 7407798 w 7465671"/>
              <a:gd name="csY142" fmla="*/ 1111170 h 3750198"/>
              <a:gd name="csX143" fmla="*/ 7303625 w 7465671"/>
              <a:gd name="csY143" fmla="*/ 972274 h 3750198"/>
              <a:gd name="csX144" fmla="*/ 7245752 w 7465671"/>
              <a:gd name="csY144" fmla="*/ 925975 h 3750198"/>
              <a:gd name="csX145" fmla="*/ 7153155 w 7465671"/>
              <a:gd name="csY145" fmla="*/ 833377 h 3750198"/>
              <a:gd name="csX146" fmla="*/ 7083706 w 7465671"/>
              <a:gd name="csY146" fmla="*/ 775504 h 3750198"/>
              <a:gd name="csX147" fmla="*/ 7037408 w 7465671"/>
              <a:gd name="csY147" fmla="*/ 706056 h 3750198"/>
              <a:gd name="csX148" fmla="*/ 6898512 w 7465671"/>
              <a:gd name="csY148" fmla="*/ 601884 h 3750198"/>
              <a:gd name="csX149" fmla="*/ 6794339 w 7465671"/>
              <a:gd name="csY149" fmla="*/ 520861 h 3750198"/>
              <a:gd name="csX150" fmla="*/ 6748041 w 7465671"/>
              <a:gd name="csY150" fmla="*/ 497712 h 3750198"/>
              <a:gd name="csX151" fmla="*/ 6701742 w 7465671"/>
              <a:gd name="csY151" fmla="*/ 462988 h 3750198"/>
              <a:gd name="csX152" fmla="*/ 6632294 w 7465671"/>
              <a:gd name="csY152" fmla="*/ 439838 h 3750198"/>
              <a:gd name="csX153" fmla="*/ 6562846 w 7465671"/>
              <a:gd name="csY153" fmla="*/ 405114 h 3750198"/>
              <a:gd name="csX154" fmla="*/ 6493398 w 7465671"/>
              <a:gd name="csY154" fmla="*/ 381965 h 3750198"/>
              <a:gd name="csX155" fmla="*/ 6342927 w 7465671"/>
              <a:gd name="csY155" fmla="*/ 358815 h 3750198"/>
              <a:gd name="csX156" fmla="*/ 6273479 w 7465671"/>
              <a:gd name="csY156" fmla="*/ 347241 h 3750198"/>
              <a:gd name="csX157" fmla="*/ 5787342 w 7465671"/>
              <a:gd name="csY157" fmla="*/ 335666 h 3750198"/>
              <a:gd name="csX158" fmla="*/ 5451676 w 7465671"/>
              <a:gd name="csY158" fmla="*/ 370390 h 37501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</a:cxnLst>
            <a:rect l="l" t="t" r="r" b="b"/>
            <a:pathLst>
              <a:path w="7465671" h="3750198">
                <a:moveTo>
                  <a:pt x="5451676" y="370390"/>
                </a:moveTo>
                <a:lnTo>
                  <a:pt x="5451676" y="370390"/>
                </a:lnTo>
                <a:cubicBezTo>
                  <a:pt x="5386086" y="366532"/>
                  <a:pt x="5320362" y="364507"/>
                  <a:pt x="5254906" y="358815"/>
                </a:cubicBezTo>
                <a:cubicBezTo>
                  <a:pt x="5231526" y="356782"/>
                  <a:pt x="5208548" y="351439"/>
                  <a:pt x="5185458" y="347241"/>
                </a:cubicBezTo>
                <a:cubicBezTo>
                  <a:pt x="5120154" y="335368"/>
                  <a:pt x="5108234" y="330829"/>
                  <a:pt x="5034988" y="312517"/>
                </a:cubicBezTo>
                <a:cubicBezTo>
                  <a:pt x="5004122" y="304800"/>
                  <a:pt x="4973588" y="295607"/>
                  <a:pt x="4942390" y="289367"/>
                </a:cubicBezTo>
                <a:cubicBezTo>
                  <a:pt x="4903808" y="281651"/>
                  <a:pt x="4864919" y="275331"/>
                  <a:pt x="4826643" y="266218"/>
                </a:cubicBezTo>
                <a:cubicBezTo>
                  <a:pt x="4783849" y="256029"/>
                  <a:pt x="4742458" y="240121"/>
                  <a:pt x="4699322" y="231494"/>
                </a:cubicBezTo>
                <a:cubicBezTo>
                  <a:pt x="4645818" y="220793"/>
                  <a:pt x="4591291" y="216061"/>
                  <a:pt x="4537276" y="208344"/>
                </a:cubicBezTo>
                <a:cubicBezTo>
                  <a:pt x="4318977" y="142854"/>
                  <a:pt x="4529303" y="200133"/>
                  <a:pt x="4271058" y="150471"/>
                </a:cubicBezTo>
                <a:cubicBezTo>
                  <a:pt x="4220509" y="140750"/>
                  <a:pt x="4171314" y="124493"/>
                  <a:pt x="4120588" y="115747"/>
                </a:cubicBezTo>
                <a:cubicBezTo>
                  <a:pt x="4059280" y="105177"/>
                  <a:pt x="3996903" y="101918"/>
                  <a:pt x="3935393" y="92598"/>
                </a:cubicBezTo>
                <a:cubicBezTo>
                  <a:pt x="3735339" y="62287"/>
                  <a:pt x="3736072" y="47860"/>
                  <a:pt x="3530279" y="34724"/>
                </a:cubicBezTo>
                <a:cubicBezTo>
                  <a:pt x="3418551" y="27592"/>
                  <a:pt x="3306502" y="27008"/>
                  <a:pt x="3194613" y="23150"/>
                </a:cubicBezTo>
                <a:cubicBezTo>
                  <a:pt x="2961470" y="-165"/>
                  <a:pt x="2991942" y="0"/>
                  <a:pt x="2627453" y="0"/>
                </a:cubicBezTo>
                <a:cubicBezTo>
                  <a:pt x="2376639" y="0"/>
                  <a:pt x="2125884" y="7717"/>
                  <a:pt x="1875099" y="11575"/>
                </a:cubicBezTo>
                <a:cubicBezTo>
                  <a:pt x="1549090" y="41213"/>
                  <a:pt x="2014765" y="721"/>
                  <a:pt x="1504709" y="34724"/>
                </a:cubicBezTo>
                <a:cubicBezTo>
                  <a:pt x="1469849" y="37048"/>
                  <a:pt x="1435283" y="42641"/>
                  <a:pt x="1400537" y="46299"/>
                </a:cubicBezTo>
                <a:cubicBezTo>
                  <a:pt x="1361975" y="50358"/>
                  <a:pt x="1323136" y="52122"/>
                  <a:pt x="1284790" y="57874"/>
                </a:cubicBezTo>
                <a:cubicBezTo>
                  <a:pt x="966187" y="105664"/>
                  <a:pt x="1346018" y="56600"/>
                  <a:pt x="1076446" y="104172"/>
                </a:cubicBezTo>
                <a:cubicBezTo>
                  <a:pt x="935623" y="129023"/>
                  <a:pt x="937031" y="97132"/>
                  <a:pt x="763929" y="162046"/>
                </a:cubicBezTo>
                <a:cubicBezTo>
                  <a:pt x="649358" y="205010"/>
                  <a:pt x="703848" y="191351"/>
                  <a:pt x="601884" y="208344"/>
                </a:cubicBezTo>
                <a:cubicBezTo>
                  <a:pt x="536469" y="232875"/>
                  <a:pt x="393034" y="285041"/>
                  <a:pt x="347241" y="312517"/>
                </a:cubicBezTo>
                <a:cubicBezTo>
                  <a:pt x="327950" y="324092"/>
                  <a:pt x="309033" y="336315"/>
                  <a:pt x="289367" y="347241"/>
                </a:cubicBezTo>
                <a:cubicBezTo>
                  <a:pt x="274284" y="355620"/>
                  <a:pt x="257109" y="360361"/>
                  <a:pt x="243069" y="370390"/>
                </a:cubicBezTo>
                <a:cubicBezTo>
                  <a:pt x="229749" y="379904"/>
                  <a:pt x="220919" y="394635"/>
                  <a:pt x="208344" y="405114"/>
                </a:cubicBezTo>
                <a:cubicBezTo>
                  <a:pt x="197657" y="414019"/>
                  <a:pt x="185195" y="420547"/>
                  <a:pt x="173620" y="428263"/>
                </a:cubicBezTo>
                <a:cubicBezTo>
                  <a:pt x="165904" y="439838"/>
                  <a:pt x="158818" y="451859"/>
                  <a:pt x="150471" y="462988"/>
                </a:cubicBezTo>
                <a:cubicBezTo>
                  <a:pt x="108618" y="518792"/>
                  <a:pt x="100035" y="517559"/>
                  <a:pt x="69448" y="578734"/>
                </a:cubicBezTo>
                <a:cubicBezTo>
                  <a:pt x="63992" y="589647"/>
                  <a:pt x="62680" y="602244"/>
                  <a:pt x="57874" y="613458"/>
                </a:cubicBezTo>
                <a:cubicBezTo>
                  <a:pt x="51077" y="629318"/>
                  <a:pt x="42441" y="644324"/>
                  <a:pt x="34724" y="659757"/>
                </a:cubicBezTo>
                <a:cubicBezTo>
                  <a:pt x="307" y="797427"/>
                  <a:pt x="14217" y="720649"/>
                  <a:pt x="0" y="891251"/>
                </a:cubicBezTo>
                <a:cubicBezTo>
                  <a:pt x="7717" y="956841"/>
                  <a:pt x="10198" y="1023260"/>
                  <a:pt x="23150" y="1088020"/>
                </a:cubicBezTo>
                <a:cubicBezTo>
                  <a:pt x="25878" y="1101661"/>
                  <a:pt x="36942" y="1112451"/>
                  <a:pt x="46299" y="1122744"/>
                </a:cubicBezTo>
                <a:cubicBezTo>
                  <a:pt x="75662" y="1155043"/>
                  <a:pt x="108030" y="1184476"/>
                  <a:pt x="138896" y="1215342"/>
                </a:cubicBezTo>
                <a:cubicBezTo>
                  <a:pt x="170461" y="1246907"/>
                  <a:pt x="180324" y="1260043"/>
                  <a:pt x="219919" y="1284790"/>
                </a:cubicBezTo>
                <a:cubicBezTo>
                  <a:pt x="264860" y="1312878"/>
                  <a:pt x="377152" y="1350243"/>
                  <a:pt x="405114" y="1354238"/>
                </a:cubicBezTo>
                <a:cubicBezTo>
                  <a:pt x="432122" y="1358096"/>
                  <a:pt x="459295" y="1360933"/>
                  <a:pt x="486137" y="1365813"/>
                </a:cubicBezTo>
                <a:cubicBezTo>
                  <a:pt x="566436" y="1380413"/>
                  <a:pt x="498392" y="1376428"/>
                  <a:pt x="590309" y="1388962"/>
                </a:cubicBezTo>
                <a:cubicBezTo>
                  <a:pt x="892276" y="1430139"/>
                  <a:pt x="679720" y="1397765"/>
                  <a:pt x="925975" y="1423686"/>
                </a:cubicBezTo>
                <a:cubicBezTo>
                  <a:pt x="953107" y="1426542"/>
                  <a:pt x="979819" y="1432898"/>
                  <a:pt x="1006998" y="1435261"/>
                </a:cubicBezTo>
                <a:cubicBezTo>
                  <a:pt x="1068618" y="1440619"/>
                  <a:pt x="1130461" y="1442978"/>
                  <a:pt x="1192193" y="1446836"/>
                </a:cubicBezTo>
                <a:lnTo>
                  <a:pt x="2083443" y="1435261"/>
                </a:lnTo>
                <a:cubicBezTo>
                  <a:pt x="2172248" y="1433485"/>
                  <a:pt x="2260838" y="1423686"/>
                  <a:pt x="2349661" y="1423686"/>
                </a:cubicBezTo>
                <a:cubicBezTo>
                  <a:pt x="2554183" y="1423686"/>
                  <a:pt x="2758633" y="1431403"/>
                  <a:pt x="2963119" y="1435261"/>
                </a:cubicBezTo>
                <a:cubicBezTo>
                  <a:pt x="3030698" y="1457788"/>
                  <a:pt x="2965436" y="1438039"/>
                  <a:pt x="3067291" y="1458410"/>
                </a:cubicBezTo>
                <a:cubicBezTo>
                  <a:pt x="3082890" y="1461530"/>
                  <a:pt x="3097991" y="1466865"/>
                  <a:pt x="3113590" y="1469985"/>
                </a:cubicBezTo>
                <a:cubicBezTo>
                  <a:pt x="3136603" y="1474588"/>
                  <a:pt x="3159889" y="1477702"/>
                  <a:pt x="3183038" y="1481560"/>
                </a:cubicBezTo>
                <a:cubicBezTo>
                  <a:pt x="3190755" y="1489276"/>
                  <a:pt x="3196158" y="1500410"/>
                  <a:pt x="3206188" y="1504709"/>
                </a:cubicBezTo>
                <a:cubicBezTo>
                  <a:pt x="3224270" y="1512459"/>
                  <a:pt x="3244975" y="1511513"/>
                  <a:pt x="3264061" y="1516284"/>
                </a:cubicBezTo>
                <a:cubicBezTo>
                  <a:pt x="3275897" y="1519243"/>
                  <a:pt x="3287210" y="1524000"/>
                  <a:pt x="3298785" y="1527858"/>
                </a:cubicBezTo>
                <a:cubicBezTo>
                  <a:pt x="3317454" y="1546528"/>
                  <a:pt x="3331104" y="1563205"/>
                  <a:pt x="3356658" y="1574157"/>
                </a:cubicBezTo>
                <a:cubicBezTo>
                  <a:pt x="3371280" y="1580423"/>
                  <a:pt x="3387524" y="1581874"/>
                  <a:pt x="3402957" y="1585732"/>
                </a:cubicBezTo>
                <a:cubicBezTo>
                  <a:pt x="3501719" y="1684494"/>
                  <a:pt x="3365191" y="1551240"/>
                  <a:pt x="3483980" y="1655180"/>
                </a:cubicBezTo>
                <a:cubicBezTo>
                  <a:pt x="3654023" y="1803968"/>
                  <a:pt x="3392942" y="1591610"/>
                  <a:pt x="3588152" y="1747777"/>
                </a:cubicBezTo>
                <a:cubicBezTo>
                  <a:pt x="3592010" y="1759352"/>
                  <a:pt x="3592236" y="1772870"/>
                  <a:pt x="3599727" y="1782501"/>
                </a:cubicBezTo>
                <a:cubicBezTo>
                  <a:pt x="3642421" y="1837393"/>
                  <a:pt x="3657483" y="1844155"/>
                  <a:pt x="3703899" y="1875099"/>
                </a:cubicBezTo>
                <a:cubicBezTo>
                  <a:pt x="3711615" y="1894390"/>
                  <a:pt x="3713747" y="1917011"/>
                  <a:pt x="3727048" y="1932972"/>
                </a:cubicBezTo>
                <a:cubicBezTo>
                  <a:pt x="3734859" y="1942345"/>
                  <a:pt x="3753145" y="1935920"/>
                  <a:pt x="3761772" y="1944547"/>
                </a:cubicBezTo>
                <a:cubicBezTo>
                  <a:pt x="3770399" y="1953174"/>
                  <a:pt x="3765536" y="1969898"/>
                  <a:pt x="3773347" y="1979271"/>
                </a:cubicBezTo>
                <a:cubicBezTo>
                  <a:pt x="3785697" y="1994091"/>
                  <a:pt x="3804213" y="2002420"/>
                  <a:pt x="3819646" y="2013995"/>
                </a:cubicBezTo>
                <a:cubicBezTo>
                  <a:pt x="3839691" y="2044063"/>
                  <a:pt x="3853592" y="2066306"/>
                  <a:pt x="3877519" y="2095018"/>
                </a:cubicBezTo>
                <a:cubicBezTo>
                  <a:pt x="3884505" y="2103401"/>
                  <a:pt x="3892148" y="2111350"/>
                  <a:pt x="3900669" y="2118167"/>
                </a:cubicBezTo>
                <a:cubicBezTo>
                  <a:pt x="3946189" y="2154583"/>
                  <a:pt x="3927367" y="2130513"/>
                  <a:pt x="3981691" y="2164466"/>
                </a:cubicBezTo>
                <a:cubicBezTo>
                  <a:pt x="3998050" y="2174690"/>
                  <a:pt x="4011241" y="2189619"/>
                  <a:pt x="4027990" y="2199190"/>
                </a:cubicBezTo>
                <a:cubicBezTo>
                  <a:pt x="4038583" y="2205243"/>
                  <a:pt x="4051290" y="2206481"/>
                  <a:pt x="4062714" y="2210765"/>
                </a:cubicBezTo>
                <a:cubicBezTo>
                  <a:pt x="4082168" y="2218060"/>
                  <a:pt x="4101601" y="2225476"/>
                  <a:pt x="4120588" y="2233914"/>
                </a:cubicBezTo>
                <a:cubicBezTo>
                  <a:pt x="4136355" y="2240922"/>
                  <a:pt x="4151027" y="2250266"/>
                  <a:pt x="4166886" y="2257063"/>
                </a:cubicBezTo>
                <a:cubicBezTo>
                  <a:pt x="4178100" y="2261869"/>
                  <a:pt x="4190697" y="2263182"/>
                  <a:pt x="4201610" y="2268638"/>
                </a:cubicBezTo>
                <a:cubicBezTo>
                  <a:pt x="4214052" y="2274859"/>
                  <a:pt x="4223137" y="2287389"/>
                  <a:pt x="4236334" y="2291788"/>
                </a:cubicBezTo>
                <a:cubicBezTo>
                  <a:pt x="4258598" y="2299209"/>
                  <a:pt x="4282633" y="2299504"/>
                  <a:pt x="4305782" y="2303362"/>
                </a:cubicBezTo>
                <a:cubicBezTo>
                  <a:pt x="4317357" y="2307220"/>
                  <a:pt x="4328596" y="2312290"/>
                  <a:pt x="4340506" y="2314937"/>
                </a:cubicBezTo>
                <a:cubicBezTo>
                  <a:pt x="4363416" y="2320028"/>
                  <a:pt x="4387476" y="2319768"/>
                  <a:pt x="4409955" y="2326512"/>
                </a:cubicBezTo>
                <a:cubicBezTo>
                  <a:pt x="4426482" y="2331470"/>
                  <a:pt x="4439884" y="2344205"/>
                  <a:pt x="4456253" y="2349661"/>
                </a:cubicBezTo>
                <a:cubicBezTo>
                  <a:pt x="4474917" y="2355882"/>
                  <a:pt x="4495041" y="2356465"/>
                  <a:pt x="4514127" y="2361236"/>
                </a:cubicBezTo>
                <a:cubicBezTo>
                  <a:pt x="4525963" y="2364195"/>
                  <a:pt x="4537120" y="2369458"/>
                  <a:pt x="4548851" y="2372810"/>
                </a:cubicBezTo>
                <a:cubicBezTo>
                  <a:pt x="4564147" y="2377180"/>
                  <a:pt x="4579913" y="2379814"/>
                  <a:pt x="4595150" y="2384385"/>
                </a:cubicBezTo>
                <a:cubicBezTo>
                  <a:pt x="4618522" y="2391397"/>
                  <a:pt x="4641449" y="2399818"/>
                  <a:pt x="4664598" y="2407534"/>
                </a:cubicBezTo>
                <a:cubicBezTo>
                  <a:pt x="4676173" y="2411392"/>
                  <a:pt x="4687215" y="2417596"/>
                  <a:pt x="4699322" y="2419109"/>
                </a:cubicBezTo>
                <a:lnTo>
                  <a:pt x="4791919" y="2430684"/>
                </a:lnTo>
                <a:cubicBezTo>
                  <a:pt x="4903680" y="2467935"/>
                  <a:pt x="4729932" y="2408204"/>
                  <a:pt x="4872942" y="2465408"/>
                </a:cubicBezTo>
                <a:cubicBezTo>
                  <a:pt x="4895598" y="2474471"/>
                  <a:pt x="4919241" y="2480841"/>
                  <a:pt x="4942390" y="2488557"/>
                </a:cubicBezTo>
                <a:lnTo>
                  <a:pt x="4977114" y="2500132"/>
                </a:lnTo>
                <a:cubicBezTo>
                  <a:pt x="4988689" y="2503990"/>
                  <a:pt x="5000925" y="2506250"/>
                  <a:pt x="5011838" y="2511706"/>
                </a:cubicBezTo>
                <a:lnTo>
                  <a:pt x="5104436" y="2558005"/>
                </a:lnTo>
                <a:cubicBezTo>
                  <a:pt x="5123727" y="2577296"/>
                  <a:pt x="5138915" y="2601843"/>
                  <a:pt x="5162309" y="2615879"/>
                </a:cubicBezTo>
                <a:cubicBezTo>
                  <a:pt x="5215667" y="2647894"/>
                  <a:pt x="5251697" y="2663149"/>
                  <a:pt x="5289631" y="2720051"/>
                </a:cubicBezTo>
                <a:cubicBezTo>
                  <a:pt x="5311743" y="2753219"/>
                  <a:pt x="5366667" y="2836997"/>
                  <a:pt x="5382228" y="2847372"/>
                </a:cubicBezTo>
                <a:lnTo>
                  <a:pt x="5416952" y="2870522"/>
                </a:lnTo>
                <a:cubicBezTo>
                  <a:pt x="5424668" y="2885955"/>
                  <a:pt x="5429748" y="2903017"/>
                  <a:pt x="5440101" y="2916820"/>
                </a:cubicBezTo>
                <a:cubicBezTo>
                  <a:pt x="5453196" y="2934280"/>
                  <a:pt x="5471900" y="2946806"/>
                  <a:pt x="5486400" y="2963119"/>
                </a:cubicBezTo>
                <a:cubicBezTo>
                  <a:pt x="5502813" y="2981584"/>
                  <a:pt x="5517266" y="3001702"/>
                  <a:pt x="5532699" y="3020993"/>
                </a:cubicBezTo>
                <a:cubicBezTo>
                  <a:pt x="5578069" y="3134419"/>
                  <a:pt x="5529402" y="3027295"/>
                  <a:pt x="5590572" y="3125165"/>
                </a:cubicBezTo>
                <a:cubicBezTo>
                  <a:pt x="5599717" y="3139797"/>
                  <a:pt x="5604577" y="3156831"/>
                  <a:pt x="5613722" y="3171463"/>
                </a:cubicBezTo>
                <a:cubicBezTo>
                  <a:pt x="5638955" y="3211836"/>
                  <a:pt x="5650608" y="3214009"/>
                  <a:pt x="5671595" y="3252486"/>
                </a:cubicBezTo>
                <a:cubicBezTo>
                  <a:pt x="5735938" y="3370448"/>
                  <a:pt x="5688406" y="3315596"/>
                  <a:pt x="5752618" y="3379808"/>
                </a:cubicBezTo>
                <a:cubicBezTo>
                  <a:pt x="5760334" y="3399099"/>
                  <a:pt x="5763547" y="3420878"/>
                  <a:pt x="5775767" y="3437681"/>
                </a:cubicBezTo>
                <a:cubicBezTo>
                  <a:pt x="5805049" y="3477944"/>
                  <a:pt x="5850731" y="3512722"/>
                  <a:pt x="5891514" y="3541853"/>
                </a:cubicBezTo>
                <a:cubicBezTo>
                  <a:pt x="5902834" y="3549939"/>
                  <a:pt x="5915551" y="3556097"/>
                  <a:pt x="5926238" y="3565003"/>
                </a:cubicBezTo>
                <a:cubicBezTo>
                  <a:pt x="5976750" y="3607097"/>
                  <a:pt x="5945337" y="3597297"/>
                  <a:pt x="6007261" y="3634451"/>
                </a:cubicBezTo>
                <a:cubicBezTo>
                  <a:pt x="6036420" y="3651946"/>
                  <a:pt x="6128498" y="3693458"/>
                  <a:pt x="6157732" y="3703899"/>
                </a:cubicBezTo>
                <a:cubicBezTo>
                  <a:pt x="6184184" y="3713346"/>
                  <a:pt x="6211269" y="3721261"/>
                  <a:pt x="6238755" y="3727048"/>
                </a:cubicBezTo>
                <a:cubicBezTo>
                  <a:pt x="6284686" y="3736718"/>
                  <a:pt x="6377651" y="3750198"/>
                  <a:pt x="6377651" y="3750198"/>
                </a:cubicBezTo>
                <a:cubicBezTo>
                  <a:pt x="6501114" y="3746340"/>
                  <a:pt x="6625101" y="3750617"/>
                  <a:pt x="6748041" y="3738623"/>
                </a:cubicBezTo>
                <a:cubicBezTo>
                  <a:pt x="6784470" y="3735069"/>
                  <a:pt x="6817743" y="3716210"/>
                  <a:pt x="6852213" y="3703899"/>
                </a:cubicBezTo>
                <a:cubicBezTo>
                  <a:pt x="6871780" y="3696911"/>
                  <a:pt x="6891846" y="3690699"/>
                  <a:pt x="6910086" y="3680750"/>
                </a:cubicBezTo>
                <a:cubicBezTo>
                  <a:pt x="6961005" y="3652976"/>
                  <a:pt x="7000289" y="3621119"/>
                  <a:pt x="7037408" y="3576577"/>
                </a:cubicBezTo>
                <a:cubicBezTo>
                  <a:pt x="7077952" y="3527924"/>
                  <a:pt x="7098815" y="3489664"/>
                  <a:pt x="7130005" y="3437681"/>
                </a:cubicBezTo>
                <a:cubicBezTo>
                  <a:pt x="7133863" y="3422248"/>
                  <a:pt x="7138460" y="3406981"/>
                  <a:pt x="7141580" y="3391382"/>
                </a:cubicBezTo>
                <a:cubicBezTo>
                  <a:pt x="7149612" y="3351221"/>
                  <a:pt x="7159168" y="3279839"/>
                  <a:pt x="7164729" y="3240912"/>
                </a:cubicBezTo>
                <a:cubicBezTo>
                  <a:pt x="7160871" y="3144456"/>
                  <a:pt x="7163088" y="3047565"/>
                  <a:pt x="7153155" y="2951544"/>
                </a:cubicBezTo>
                <a:cubicBezTo>
                  <a:pt x="7151380" y="2934381"/>
                  <a:pt x="7138566" y="2920227"/>
                  <a:pt x="7130005" y="2905246"/>
                </a:cubicBezTo>
                <a:cubicBezTo>
                  <a:pt x="7123103" y="2893168"/>
                  <a:pt x="7113077" y="2882964"/>
                  <a:pt x="7106856" y="2870522"/>
                </a:cubicBezTo>
                <a:cubicBezTo>
                  <a:pt x="7101400" y="2859609"/>
                  <a:pt x="7102049" y="2845950"/>
                  <a:pt x="7095281" y="2835798"/>
                </a:cubicBezTo>
                <a:cubicBezTo>
                  <a:pt x="7086201" y="2822178"/>
                  <a:pt x="7071036" y="2813649"/>
                  <a:pt x="7060557" y="2801074"/>
                </a:cubicBezTo>
                <a:cubicBezTo>
                  <a:pt x="7051651" y="2790387"/>
                  <a:pt x="7046461" y="2776912"/>
                  <a:pt x="7037408" y="2766350"/>
                </a:cubicBezTo>
                <a:cubicBezTo>
                  <a:pt x="7023204" y="2749779"/>
                  <a:pt x="7005710" y="2736274"/>
                  <a:pt x="6991109" y="2720051"/>
                </a:cubicBezTo>
                <a:cubicBezTo>
                  <a:pt x="6970951" y="2697653"/>
                  <a:pt x="6955634" y="2670761"/>
                  <a:pt x="6933236" y="2650603"/>
                </a:cubicBezTo>
                <a:cubicBezTo>
                  <a:pt x="6916514" y="2635553"/>
                  <a:pt x="6893792" y="2628780"/>
                  <a:pt x="6875362" y="2615879"/>
                </a:cubicBezTo>
                <a:cubicBezTo>
                  <a:pt x="6855123" y="2601712"/>
                  <a:pt x="6838045" y="2583284"/>
                  <a:pt x="6817489" y="2569580"/>
                </a:cubicBezTo>
                <a:cubicBezTo>
                  <a:pt x="6803132" y="2560009"/>
                  <a:pt x="6785822" y="2555576"/>
                  <a:pt x="6771190" y="2546431"/>
                </a:cubicBezTo>
                <a:cubicBezTo>
                  <a:pt x="6754831" y="2536207"/>
                  <a:pt x="6741250" y="2521931"/>
                  <a:pt x="6724891" y="2511706"/>
                </a:cubicBezTo>
                <a:cubicBezTo>
                  <a:pt x="6710259" y="2502561"/>
                  <a:pt x="6693225" y="2497702"/>
                  <a:pt x="6678593" y="2488557"/>
                </a:cubicBezTo>
                <a:cubicBezTo>
                  <a:pt x="6662234" y="2478333"/>
                  <a:pt x="6647992" y="2465046"/>
                  <a:pt x="6632294" y="2453833"/>
                </a:cubicBezTo>
                <a:cubicBezTo>
                  <a:pt x="6513818" y="2369208"/>
                  <a:pt x="6702584" y="2509444"/>
                  <a:pt x="6551271" y="2395960"/>
                </a:cubicBezTo>
                <a:cubicBezTo>
                  <a:pt x="6547413" y="2384385"/>
                  <a:pt x="6537690" y="2373271"/>
                  <a:pt x="6539696" y="2361236"/>
                </a:cubicBezTo>
                <a:cubicBezTo>
                  <a:pt x="6541983" y="2347514"/>
                  <a:pt x="6554760" y="2337832"/>
                  <a:pt x="6562846" y="2326512"/>
                </a:cubicBezTo>
                <a:cubicBezTo>
                  <a:pt x="6602002" y="2271694"/>
                  <a:pt x="6584342" y="2289032"/>
                  <a:pt x="6632294" y="2257063"/>
                </a:cubicBezTo>
                <a:cubicBezTo>
                  <a:pt x="6654760" y="2189668"/>
                  <a:pt x="6627216" y="2245016"/>
                  <a:pt x="6713317" y="2187615"/>
                </a:cubicBezTo>
                <a:cubicBezTo>
                  <a:pt x="6833815" y="2107283"/>
                  <a:pt x="6637983" y="2202132"/>
                  <a:pt x="6805914" y="2118167"/>
                </a:cubicBezTo>
                <a:cubicBezTo>
                  <a:pt x="6860794" y="2090727"/>
                  <a:pt x="6860995" y="2102552"/>
                  <a:pt x="6910086" y="2071869"/>
                </a:cubicBezTo>
                <a:cubicBezTo>
                  <a:pt x="6926445" y="2061644"/>
                  <a:pt x="6939843" y="2047069"/>
                  <a:pt x="6956385" y="2037144"/>
                </a:cubicBezTo>
                <a:cubicBezTo>
                  <a:pt x="6978578" y="2023828"/>
                  <a:pt x="7004062" y="2016416"/>
                  <a:pt x="7025833" y="2002420"/>
                </a:cubicBezTo>
                <a:cubicBezTo>
                  <a:pt x="7212035" y="1882719"/>
                  <a:pt x="7048235" y="1968070"/>
                  <a:pt x="7164729" y="1909823"/>
                </a:cubicBezTo>
                <a:cubicBezTo>
                  <a:pt x="7200035" y="1862749"/>
                  <a:pt x="7243758" y="1799903"/>
                  <a:pt x="7292051" y="1770927"/>
                </a:cubicBezTo>
                <a:cubicBezTo>
                  <a:pt x="7363960" y="1727781"/>
                  <a:pt x="7334016" y="1752111"/>
                  <a:pt x="7384648" y="1701479"/>
                </a:cubicBezTo>
                <a:cubicBezTo>
                  <a:pt x="7388506" y="1689904"/>
                  <a:pt x="7390767" y="1677668"/>
                  <a:pt x="7396223" y="1666755"/>
                </a:cubicBezTo>
                <a:cubicBezTo>
                  <a:pt x="7402444" y="1654313"/>
                  <a:pt x="7414488" y="1645056"/>
                  <a:pt x="7419372" y="1632031"/>
                </a:cubicBezTo>
                <a:cubicBezTo>
                  <a:pt x="7426280" y="1613610"/>
                  <a:pt x="7427528" y="1593531"/>
                  <a:pt x="7430947" y="1574157"/>
                </a:cubicBezTo>
                <a:cubicBezTo>
                  <a:pt x="7439104" y="1527934"/>
                  <a:pt x="7446380" y="1481560"/>
                  <a:pt x="7454096" y="1435261"/>
                </a:cubicBezTo>
                <a:lnTo>
                  <a:pt x="7465671" y="1365813"/>
                </a:lnTo>
                <a:cubicBezTo>
                  <a:pt x="7463836" y="1349298"/>
                  <a:pt x="7451556" y="1221553"/>
                  <a:pt x="7442522" y="1192193"/>
                </a:cubicBezTo>
                <a:cubicBezTo>
                  <a:pt x="7433881" y="1164109"/>
                  <a:pt x="7421729" y="1137041"/>
                  <a:pt x="7407798" y="1111170"/>
                </a:cubicBezTo>
                <a:cubicBezTo>
                  <a:pt x="7387344" y="1073185"/>
                  <a:pt x="7333213" y="1001862"/>
                  <a:pt x="7303625" y="972274"/>
                </a:cubicBezTo>
                <a:cubicBezTo>
                  <a:pt x="7286156" y="954805"/>
                  <a:pt x="7263905" y="942732"/>
                  <a:pt x="7245752" y="925975"/>
                </a:cubicBezTo>
                <a:cubicBezTo>
                  <a:pt x="7213677" y="896367"/>
                  <a:pt x="7186689" y="861321"/>
                  <a:pt x="7153155" y="833377"/>
                </a:cubicBezTo>
                <a:cubicBezTo>
                  <a:pt x="7130005" y="814086"/>
                  <a:pt x="7103976" y="797801"/>
                  <a:pt x="7083706" y="775504"/>
                </a:cubicBezTo>
                <a:cubicBezTo>
                  <a:pt x="7064991" y="754918"/>
                  <a:pt x="7056123" y="726643"/>
                  <a:pt x="7037408" y="706056"/>
                </a:cubicBezTo>
                <a:cubicBezTo>
                  <a:pt x="6994022" y="658331"/>
                  <a:pt x="6949237" y="639082"/>
                  <a:pt x="6898512" y="601884"/>
                </a:cubicBezTo>
                <a:cubicBezTo>
                  <a:pt x="6863037" y="575870"/>
                  <a:pt x="6833686" y="540534"/>
                  <a:pt x="6794339" y="520861"/>
                </a:cubicBezTo>
                <a:cubicBezTo>
                  <a:pt x="6778906" y="513145"/>
                  <a:pt x="6762673" y="506857"/>
                  <a:pt x="6748041" y="497712"/>
                </a:cubicBezTo>
                <a:cubicBezTo>
                  <a:pt x="6731682" y="487488"/>
                  <a:pt x="6718997" y="471615"/>
                  <a:pt x="6701742" y="462988"/>
                </a:cubicBezTo>
                <a:cubicBezTo>
                  <a:pt x="6679917" y="452075"/>
                  <a:pt x="6654819" y="449223"/>
                  <a:pt x="6632294" y="439838"/>
                </a:cubicBezTo>
                <a:cubicBezTo>
                  <a:pt x="6608403" y="429883"/>
                  <a:pt x="6586737" y="415068"/>
                  <a:pt x="6562846" y="405114"/>
                </a:cubicBezTo>
                <a:cubicBezTo>
                  <a:pt x="6540322" y="395729"/>
                  <a:pt x="6517071" y="387883"/>
                  <a:pt x="6493398" y="381965"/>
                </a:cubicBezTo>
                <a:cubicBezTo>
                  <a:pt x="6470300" y="376190"/>
                  <a:pt x="6362019" y="361752"/>
                  <a:pt x="6342927" y="358815"/>
                </a:cubicBezTo>
                <a:cubicBezTo>
                  <a:pt x="6319731" y="355246"/>
                  <a:pt x="6296927" y="348218"/>
                  <a:pt x="6273479" y="347241"/>
                </a:cubicBezTo>
                <a:cubicBezTo>
                  <a:pt x="6111528" y="340493"/>
                  <a:pt x="5949388" y="339524"/>
                  <a:pt x="5787342" y="335666"/>
                </a:cubicBezTo>
                <a:cubicBezTo>
                  <a:pt x="5270390" y="360883"/>
                  <a:pt x="5507620" y="364603"/>
                  <a:pt x="5451676" y="3703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>
                <a:solidFill>
                  <a:schemeClr val="bg1"/>
                </a:solidFill>
                <a:highlight>
                  <a:srgbClr val="2455A3"/>
                </a:highlight>
              </a:rPr>
              <a:t>Biophysical Crop Models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710E3D-7365-4E38-DE2A-3D3700DF1ABF}"/>
              </a:ext>
            </a:extLst>
          </p:cNvPr>
          <p:cNvSpPr/>
          <p:nvPr/>
        </p:nvSpPr>
        <p:spPr>
          <a:xfrm>
            <a:off x="3396136" y="706131"/>
            <a:ext cx="8391646" cy="4710896"/>
          </a:xfrm>
          <a:custGeom>
            <a:avLst/>
            <a:gdLst>
              <a:gd name="csX0" fmla="*/ 7974957 w 8391646"/>
              <a:gd name="csY0" fmla="*/ 416689 h 4710896"/>
              <a:gd name="csX1" fmla="*/ 7974957 w 8391646"/>
              <a:gd name="csY1" fmla="*/ 416689 h 4710896"/>
              <a:gd name="csX2" fmla="*/ 7789762 w 8391646"/>
              <a:gd name="csY2" fmla="*/ 312517 h 4710896"/>
              <a:gd name="csX3" fmla="*/ 7708739 w 8391646"/>
              <a:gd name="csY3" fmla="*/ 266218 h 4710896"/>
              <a:gd name="csX4" fmla="*/ 7604567 w 8391646"/>
              <a:gd name="csY4" fmla="*/ 231494 h 4710896"/>
              <a:gd name="csX5" fmla="*/ 7396223 w 8391646"/>
              <a:gd name="csY5" fmla="*/ 150471 h 4710896"/>
              <a:gd name="csX6" fmla="*/ 7245752 w 8391646"/>
              <a:gd name="csY6" fmla="*/ 115747 h 4710896"/>
              <a:gd name="csX7" fmla="*/ 7060557 w 8391646"/>
              <a:gd name="csY7" fmla="*/ 81023 h 4710896"/>
              <a:gd name="csX8" fmla="*/ 6759615 w 8391646"/>
              <a:gd name="csY8" fmla="*/ 23149 h 4710896"/>
              <a:gd name="csX9" fmla="*/ 6377651 w 8391646"/>
              <a:gd name="csY9" fmla="*/ 0 h 4710896"/>
              <a:gd name="csX10" fmla="*/ 4664598 w 8391646"/>
              <a:gd name="csY10" fmla="*/ 11575 h 4710896"/>
              <a:gd name="csX11" fmla="*/ 4433104 w 8391646"/>
              <a:gd name="csY11" fmla="*/ 46299 h 4710896"/>
              <a:gd name="csX12" fmla="*/ 4271058 w 8391646"/>
              <a:gd name="csY12" fmla="*/ 57873 h 4710896"/>
              <a:gd name="csX13" fmla="*/ 4143737 w 8391646"/>
              <a:gd name="csY13" fmla="*/ 81023 h 4710896"/>
              <a:gd name="csX14" fmla="*/ 4027990 w 8391646"/>
              <a:gd name="csY14" fmla="*/ 127322 h 4710896"/>
              <a:gd name="csX15" fmla="*/ 3993266 w 8391646"/>
              <a:gd name="csY15" fmla="*/ 162046 h 4710896"/>
              <a:gd name="csX16" fmla="*/ 3946967 w 8391646"/>
              <a:gd name="csY16" fmla="*/ 185195 h 4710896"/>
              <a:gd name="csX17" fmla="*/ 3935392 w 8391646"/>
              <a:gd name="csY17" fmla="*/ 219919 h 4710896"/>
              <a:gd name="csX18" fmla="*/ 3900668 w 8391646"/>
              <a:gd name="csY18" fmla="*/ 254643 h 4710896"/>
              <a:gd name="csX19" fmla="*/ 3877519 w 8391646"/>
              <a:gd name="csY19" fmla="*/ 324091 h 4710896"/>
              <a:gd name="csX20" fmla="*/ 3854370 w 8391646"/>
              <a:gd name="csY20" fmla="*/ 416689 h 4710896"/>
              <a:gd name="csX21" fmla="*/ 3889094 w 8391646"/>
              <a:gd name="csY21" fmla="*/ 532436 h 4710896"/>
              <a:gd name="csX22" fmla="*/ 3923818 w 8391646"/>
              <a:gd name="csY22" fmla="*/ 590309 h 4710896"/>
              <a:gd name="csX23" fmla="*/ 3935392 w 8391646"/>
              <a:gd name="csY23" fmla="*/ 625033 h 4710896"/>
              <a:gd name="csX24" fmla="*/ 4004841 w 8391646"/>
              <a:gd name="csY24" fmla="*/ 717630 h 4710896"/>
              <a:gd name="csX25" fmla="*/ 4062714 w 8391646"/>
              <a:gd name="csY25" fmla="*/ 787079 h 4710896"/>
              <a:gd name="csX26" fmla="*/ 4097438 w 8391646"/>
              <a:gd name="csY26" fmla="*/ 833377 h 4710896"/>
              <a:gd name="csX27" fmla="*/ 4132162 w 8391646"/>
              <a:gd name="csY27" fmla="*/ 844952 h 4710896"/>
              <a:gd name="csX28" fmla="*/ 4213185 w 8391646"/>
              <a:gd name="csY28" fmla="*/ 902825 h 4710896"/>
              <a:gd name="csX29" fmla="*/ 4259484 w 8391646"/>
              <a:gd name="csY29" fmla="*/ 925975 h 4710896"/>
              <a:gd name="csX30" fmla="*/ 4294208 w 8391646"/>
              <a:gd name="csY30" fmla="*/ 949124 h 4710896"/>
              <a:gd name="csX31" fmla="*/ 4328932 w 8391646"/>
              <a:gd name="csY31" fmla="*/ 983848 h 4710896"/>
              <a:gd name="csX32" fmla="*/ 4479403 w 8391646"/>
              <a:gd name="csY32" fmla="*/ 1041722 h 4710896"/>
              <a:gd name="csX33" fmla="*/ 4583575 w 8391646"/>
              <a:gd name="csY33" fmla="*/ 1099595 h 4710896"/>
              <a:gd name="csX34" fmla="*/ 4618299 w 8391646"/>
              <a:gd name="csY34" fmla="*/ 1122744 h 4710896"/>
              <a:gd name="csX35" fmla="*/ 4676172 w 8391646"/>
              <a:gd name="csY35" fmla="*/ 1134319 h 4710896"/>
              <a:gd name="csX36" fmla="*/ 4780344 w 8391646"/>
              <a:gd name="csY36" fmla="*/ 1180618 h 4710896"/>
              <a:gd name="csX37" fmla="*/ 4872942 w 8391646"/>
              <a:gd name="csY37" fmla="*/ 1226917 h 4710896"/>
              <a:gd name="csX38" fmla="*/ 5011838 w 8391646"/>
              <a:gd name="csY38" fmla="*/ 1250066 h 4710896"/>
              <a:gd name="csX39" fmla="*/ 5069711 w 8391646"/>
              <a:gd name="csY39" fmla="*/ 1273215 h 4710896"/>
              <a:gd name="csX40" fmla="*/ 5150734 w 8391646"/>
              <a:gd name="csY40" fmla="*/ 1284790 h 4710896"/>
              <a:gd name="csX41" fmla="*/ 5208608 w 8391646"/>
              <a:gd name="csY41" fmla="*/ 1296365 h 4710896"/>
              <a:gd name="csX42" fmla="*/ 5347504 w 8391646"/>
              <a:gd name="csY42" fmla="*/ 1319514 h 4710896"/>
              <a:gd name="csX43" fmla="*/ 5625296 w 8391646"/>
              <a:gd name="csY43" fmla="*/ 1354238 h 4710896"/>
              <a:gd name="csX44" fmla="*/ 5879939 w 8391646"/>
              <a:gd name="csY44" fmla="*/ 1377387 h 4710896"/>
              <a:gd name="csX45" fmla="*/ 6065134 w 8391646"/>
              <a:gd name="csY45" fmla="*/ 1400537 h 4710896"/>
              <a:gd name="csX46" fmla="*/ 6180881 w 8391646"/>
              <a:gd name="csY46" fmla="*/ 1412111 h 4710896"/>
              <a:gd name="csX47" fmla="*/ 6319777 w 8391646"/>
              <a:gd name="csY47" fmla="*/ 1435261 h 4710896"/>
              <a:gd name="csX48" fmla="*/ 6389225 w 8391646"/>
              <a:gd name="csY48" fmla="*/ 1446836 h 4710896"/>
              <a:gd name="csX49" fmla="*/ 6528122 w 8391646"/>
              <a:gd name="csY49" fmla="*/ 1481560 h 4710896"/>
              <a:gd name="csX50" fmla="*/ 6713317 w 8391646"/>
              <a:gd name="csY50" fmla="*/ 1562582 h 4710896"/>
              <a:gd name="csX51" fmla="*/ 6736466 w 8391646"/>
              <a:gd name="csY51" fmla="*/ 1585732 h 4710896"/>
              <a:gd name="csX52" fmla="*/ 6771190 w 8391646"/>
              <a:gd name="csY52" fmla="*/ 1608881 h 4710896"/>
              <a:gd name="csX53" fmla="*/ 6805914 w 8391646"/>
              <a:gd name="csY53" fmla="*/ 1666754 h 4710896"/>
              <a:gd name="csX54" fmla="*/ 6863787 w 8391646"/>
              <a:gd name="csY54" fmla="*/ 1713053 h 4710896"/>
              <a:gd name="csX55" fmla="*/ 6886937 w 8391646"/>
              <a:gd name="csY55" fmla="*/ 1747777 h 4710896"/>
              <a:gd name="csX56" fmla="*/ 6910086 w 8391646"/>
              <a:gd name="csY56" fmla="*/ 1770927 h 4710896"/>
              <a:gd name="csX57" fmla="*/ 6979534 w 8391646"/>
              <a:gd name="csY57" fmla="*/ 1863524 h 4710896"/>
              <a:gd name="csX58" fmla="*/ 7002684 w 8391646"/>
              <a:gd name="csY58" fmla="*/ 1944547 h 4710896"/>
              <a:gd name="csX59" fmla="*/ 7060557 w 8391646"/>
              <a:gd name="csY59" fmla="*/ 2083443 h 4710896"/>
              <a:gd name="csX60" fmla="*/ 7072132 w 8391646"/>
              <a:gd name="csY60" fmla="*/ 2187615 h 4710896"/>
              <a:gd name="csX61" fmla="*/ 7083706 w 8391646"/>
              <a:gd name="csY61" fmla="*/ 2245489 h 4710896"/>
              <a:gd name="csX62" fmla="*/ 7014258 w 8391646"/>
              <a:gd name="csY62" fmla="*/ 2407534 h 4710896"/>
              <a:gd name="csX63" fmla="*/ 6898511 w 8391646"/>
              <a:gd name="csY63" fmla="*/ 2523281 h 4710896"/>
              <a:gd name="csX64" fmla="*/ 6840638 w 8391646"/>
              <a:gd name="csY64" fmla="*/ 2546430 h 4710896"/>
              <a:gd name="csX65" fmla="*/ 6748041 w 8391646"/>
              <a:gd name="csY65" fmla="*/ 2604304 h 4710896"/>
              <a:gd name="csX66" fmla="*/ 6539696 w 8391646"/>
              <a:gd name="csY66" fmla="*/ 2696901 h 4710896"/>
              <a:gd name="csX67" fmla="*/ 6319777 w 8391646"/>
              <a:gd name="csY67" fmla="*/ 2731625 h 4710896"/>
              <a:gd name="csX68" fmla="*/ 5891514 w 8391646"/>
              <a:gd name="csY68" fmla="*/ 2720051 h 4710896"/>
              <a:gd name="csX69" fmla="*/ 5717894 w 8391646"/>
              <a:gd name="csY69" fmla="*/ 2696901 h 4710896"/>
              <a:gd name="csX70" fmla="*/ 5636871 w 8391646"/>
              <a:gd name="csY70" fmla="*/ 2673752 h 4710896"/>
              <a:gd name="csX71" fmla="*/ 5301205 w 8391646"/>
              <a:gd name="csY71" fmla="*/ 2639028 h 4710896"/>
              <a:gd name="csX72" fmla="*/ 5173884 w 8391646"/>
              <a:gd name="csY72" fmla="*/ 2615879 h 4710896"/>
              <a:gd name="csX73" fmla="*/ 5034987 w 8391646"/>
              <a:gd name="csY73" fmla="*/ 2604304 h 4710896"/>
              <a:gd name="csX74" fmla="*/ 4965539 w 8391646"/>
              <a:gd name="csY74" fmla="*/ 2581154 h 4710896"/>
              <a:gd name="csX75" fmla="*/ 4872942 w 8391646"/>
              <a:gd name="csY75" fmla="*/ 2569580 h 4710896"/>
              <a:gd name="csX76" fmla="*/ 4734046 w 8391646"/>
              <a:gd name="csY76" fmla="*/ 2546430 h 4710896"/>
              <a:gd name="csX77" fmla="*/ 4676172 w 8391646"/>
              <a:gd name="csY77" fmla="*/ 2534856 h 4710896"/>
              <a:gd name="csX78" fmla="*/ 4537276 w 8391646"/>
              <a:gd name="csY78" fmla="*/ 2488557 h 4710896"/>
              <a:gd name="csX79" fmla="*/ 4467828 w 8391646"/>
              <a:gd name="csY79" fmla="*/ 2453833 h 4710896"/>
              <a:gd name="csX80" fmla="*/ 4409954 w 8391646"/>
              <a:gd name="csY80" fmla="*/ 2419109 h 4710896"/>
              <a:gd name="csX81" fmla="*/ 4340506 w 8391646"/>
              <a:gd name="csY81" fmla="*/ 2395960 h 4710896"/>
              <a:gd name="csX82" fmla="*/ 4282633 w 8391646"/>
              <a:gd name="csY82" fmla="*/ 2349661 h 4710896"/>
              <a:gd name="csX83" fmla="*/ 4155311 w 8391646"/>
              <a:gd name="csY83" fmla="*/ 2280213 h 4710896"/>
              <a:gd name="csX84" fmla="*/ 4109013 w 8391646"/>
              <a:gd name="csY84" fmla="*/ 2233914 h 4710896"/>
              <a:gd name="csX85" fmla="*/ 4016415 w 8391646"/>
              <a:gd name="csY85" fmla="*/ 2164466 h 4710896"/>
              <a:gd name="csX86" fmla="*/ 3958542 w 8391646"/>
              <a:gd name="csY86" fmla="*/ 2095018 h 4710896"/>
              <a:gd name="csX87" fmla="*/ 3912243 w 8391646"/>
              <a:gd name="csY87" fmla="*/ 2071868 h 4710896"/>
              <a:gd name="csX88" fmla="*/ 3877519 w 8391646"/>
              <a:gd name="csY88" fmla="*/ 2025570 h 4710896"/>
              <a:gd name="csX89" fmla="*/ 3854370 w 8391646"/>
              <a:gd name="csY89" fmla="*/ 1990846 h 4710896"/>
              <a:gd name="csX90" fmla="*/ 3715473 w 8391646"/>
              <a:gd name="csY90" fmla="*/ 1875099 h 4710896"/>
              <a:gd name="csX91" fmla="*/ 3565003 w 8391646"/>
              <a:gd name="csY91" fmla="*/ 1701479 h 4710896"/>
              <a:gd name="csX92" fmla="*/ 3518704 w 8391646"/>
              <a:gd name="csY92" fmla="*/ 1655180 h 4710896"/>
              <a:gd name="csX93" fmla="*/ 3483980 w 8391646"/>
              <a:gd name="csY93" fmla="*/ 1597306 h 4710896"/>
              <a:gd name="csX94" fmla="*/ 3426106 w 8391646"/>
              <a:gd name="csY94" fmla="*/ 1562582 h 4710896"/>
              <a:gd name="csX95" fmla="*/ 3321934 w 8391646"/>
              <a:gd name="csY95" fmla="*/ 1481560 h 4710896"/>
              <a:gd name="csX96" fmla="*/ 3206187 w 8391646"/>
              <a:gd name="csY96" fmla="*/ 1435261 h 4710896"/>
              <a:gd name="csX97" fmla="*/ 3171463 w 8391646"/>
              <a:gd name="csY97" fmla="*/ 1423686 h 4710896"/>
              <a:gd name="csX98" fmla="*/ 3125165 w 8391646"/>
              <a:gd name="csY98" fmla="*/ 1400537 h 4710896"/>
              <a:gd name="csX99" fmla="*/ 3078866 w 8391646"/>
              <a:gd name="csY99" fmla="*/ 1365813 h 4710896"/>
              <a:gd name="csX100" fmla="*/ 3020992 w 8391646"/>
              <a:gd name="csY100" fmla="*/ 1354238 h 4710896"/>
              <a:gd name="csX101" fmla="*/ 2963119 w 8391646"/>
              <a:gd name="csY101" fmla="*/ 1331089 h 4710896"/>
              <a:gd name="csX102" fmla="*/ 2858947 w 8391646"/>
              <a:gd name="csY102" fmla="*/ 1307939 h 4710896"/>
              <a:gd name="csX103" fmla="*/ 2812648 w 8391646"/>
              <a:gd name="csY103" fmla="*/ 1296365 h 4710896"/>
              <a:gd name="csX104" fmla="*/ 2696901 w 8391646"/>
              <a:gd name="csY104" fmla="*/ 1273215 h 4710896"/>
              <a:gd name="csX105" fmla="*/ 2592729 w 8391646"/>
              <a:gd name="csY105" fmla="*/ 1250066 h 4710896"/>
              <a:gd name="csX106" fmla="*/ 2384385 w 8391646"/>
              <a:gd name="csY106" fmla="*/ 1226917 h 4710896"/>
              <a:gd name="csX107" fmla="*/ 1041722 w 8391646"/>
              <a:gd name="csY107" fmla="*/ 1238491 h 4710896"/>
              <a:gd name="csX108" fmla="*/ 949124 w 8391646"/>
              <a:gd name="csY108" fmla="*/ 1261641 h 4710896"/>
              <a:gd name="csX109" fmla="*/ 868101 w 8391646"/>
              <a:gd name="csY109" fmla="*/ 1273215 h 4710896"/>
              <a:gd name="csX110" fmla="*/ 798653 w 8391646"/>
              <a:gd name="csY110" fmla="*/ 1296365 h 4710896"/>
              <a:gd name="csX111" fmla="*/ 729205 w 8391646"/>
              <a:gd name="csY111" fmla="*/ 1331089 h 4710896"/>
              <a:gd name="csX112" fmla="*/ 671332 w 8391646"/>
              <a:gd name="csY112" fmla="*/ 1354238 h 4710896"/>
              <a:gd name="csX113" fmla="*/ 625033 w 8391646"/>
              <a:gd name="csY113" fmla="*/ 1377387 h 4710896"/>
              <a:gd name="csX114" fmla="*/ 497711 w 8391646"/>
              <a:gd name="csY114" fmla="*/ 1423686 h 4710896"/>
              <a:gd name="csX115" fmla="*/ 428263 w 8391646"/>
              <a:gd name="csY115" fmla="*/ 1435261 h 4710896"/>
              <a:gd name="csX116" fmla="*/ 370390 w 8391646"/>
              <a:gd name="csY116" fmla="*/ 1469985 h 4710896"/>
              <a:gd name="csX117" fmla="*/ 219919 w 8391646"/>
              <a:gd name="csY117" fmla="*/ 1527858 h 4710896"/>
              <a:gd name="csX118" fmla="*/ 185195 w 8391646"/>
              <a:gd name="csY118" fmla="*/ 1562582 h 4710896"/>
              <a:gd name="csX119" fmla="*/ 104172 w 8391646"/>
              <a:gd name="csY119" fmla="*/ 1632030 h 4710896"/>
              <a:gd name="csX120" fmla="*/ 57873 w 8391646"/>
              <a:gd name="csY120" fmla="*/ 1689904 h 4710896"/>
              <a:gd name="csX121" fmla="*/ 34724 w 8391646"/>
              <a:gd name="csY121" fmla="*/ 1747777 h 4710896"/>
              <a:gd name="csX122" fmla="*/ 0 w 8391646"/>
              <a:gd name="csY122" fmla="*/ 1805651 h 4710896"/>
              <a:gd name="csX123" fmla="*/ 46299 w 8391646"/>
              <a:gd name="csY123" fmla="*/ 2060294 h 4710896"/>
              <a:gd name="csX124" fmla="*/ 115747 w 8391646"/>
              <a:gd name="csY124" fmla="*/ 2129742 h 4710896"/>
              <a:gd name="csX125" fmla="*/ 277792 w 8391646"/>
              <a:gd name="csY125" fmla="*/ 2187615 h 4710896"/>
              <a:gd name="csX126" fmla="*/ 370390 w 8391646"/>
              <a:gd name="csY126" fmla="*/ 2222339 h 4710896"/>
              <a:gd name="csX127" fmla="*/ 590309 w 8391646"/>
              <a:gd name="csY127" fmla="*/ 2280213 h 4710896"/>
              <a:gd name="csX128" fmla="*/ 763929 w 8391646"/>
              <a:gd name="csY128" fmla="*/ 2326511 h 4710896"/>
              <a:gd name="csX129" fmla="*/ 902825 w 8391646"/>
              <a:gd name="csY129" fmla="*/ 2361236 h 4710896"/>
              <a:gd name="csX130" fmla="*/ 995423 w 8391646"/>
              <a:gd name="csY130" fmla="*/ 2384385 h 4710896"/>
              <a:gd name="csX131" fmla="*/ 1180618 w 8391646"/>
              <a:gd name="csY131" fmla="*/ 2407534 h 4710896"/>
              <a:gd name="csX132" fmla="*/ 1400537 w 8391646"/>
              <a:gd name="csY132" fmla="*/ 2442258 h 4710896"/>
              <a:gd name="csX133" fmla="*/ 1632030 w 8391646"/>
              <a:gd name="csY133" fmla="*/ 2476982 h 4710896"/>
              <a:gd name="csX134" fmla="*/ 1747777 w 8391646"/>
              <a:gd name="csY134" fmla="*/ 2500132 h 4710896"/>
              <a:gd name="csX135" fmla="*/ 1967696 w 8391646"/>
              <a:gd name="csY135" fmla="*/ 2546430 h 4710896"/>
              <a:gd name="csX136" fmla="*/ 2071868 w 8391646"/>
              <a:gd name="csY136" fmla="*/ 2558005 h 4710896"/>
              <a:gd name="csX137" fmla="*/ 2349661 w 8391646"/>
              <a:gd name="csY137" fmla="*/ 2615879 h 4710896"/>
              <a:gd name="csX138" fmla="*/ 2430684 w 8391646"/>
              <a:gd name="csY138" fmla="*/ 2639028 h 4710896"/>
              <a:gd name="csX139" fmla="*/ 2569580 w 8391646"/>
              <a:gd name="csY139" fmla="*/ 2685327 h 4710896"/>
              <a:gd name="csX140" fmla="*/ 2627453 w 8391646"/>
              <a:gd name="csY140" fmla="*/ 2696901 h 4710896"/>
              <a:gd name="csX141" fmla="*/ 2731625 w 8391646"/>
              <a:gd name="csY141" fmla="*/ 2731625 h 4710896"/>
              <a:gd name="csX142" fmla="*/ 2801073 w 8391646"/>
              <a:gd name="csY142" fmla="*/ 2754775 h 4710896"/>
              <a:gd name="csX143" fmla="*/ 2905246 w 8391646"/>
              <a:gd name="csY143" fmla="*/ 2777924 h 4710896"/>
              <a:gd name="csX144" fmla="*/ 2974694 w 8391646"/>
              <a:gd name="csY144" fmla="*/ 2812648 h 4710896"/>
              <a:gd name="csX145" fmla="*/ 3020992 w 8391646"/>
              <a:gd name="csY145" fmla="*/ 2824223 h 4710896"/>
              <a:gd name="csX146" fmla="*/ 3159889 w 8391646"/>
              <a:gd name="csY146" fmla="*/ 2905246 h 4710896"/>
              <a:gd name="csX147" fmla="*/ 3217762 w 8391646"/>
              <a:gd name="csY147" fmla="*/ 2928395 h 4710896"/>
              <a:gd name="csX148" fmla="*/ 3356658 w 8391646"/>
              <a:gd name="csY148" fmla="*/ 3020992 h 4710896"/>
              <a:gd name="csX149" fmla="*/ 3402957 w 8391646"/>
              <a:gd name="csY149" fmla="*/ 3032567 h 4710896"/>
              <a:gd name="csX150" fmla="*/ 3426106 w 8391646"/>
              <a:gd name="csY150" fmla="*/ 3055717 h 4710896"/>
              <a:gd name="csX151" fmla="*/ 3518704 w 8391646"/>
              <a:gd name="csY151" fmla="*/ 3090441 h 4710896"/>
              <a:gd name="csX152" fmla="*/ 3599727 w 8391646"/>
              <a:gd name="csY152" fmla="*/ 3136739 h 4710896"/>
              <a:gd name="csX153" fmla="*/ 3634451 w 8391646"/>
              <a:gd name="csY153" fmla="*/ 3159889 h 4710896"/>
              <a:gd name="csX154" fmla="*/ 3669175 w 8391646"/>
              <a:gd name="csY154" fmla="*/ 3194613 h 4710896"/>
              <a:gd name="csX155" fmla="*/ 3703899 w 8391646"/>
              <a:gd name="csY155" fmla="*/ 3206187 h 4710896"/>
              <a:gd name="csX156" fmla="*/ 3727048 w 8391646"/>
              <a:gd name="csY156" fmla="*/ 3240911 h 4710896"/>
              <a:gd name="csX157" fmla="*/ 3819646 w 8391646"/>
              <a:gd name="csY157" fmla="*/ 3287210 h 4710896"/>
              <a:gd name="csX158" fmla="*/ 3877519 w 8391646"/>
              <a:gd name="csY158" fmla="*/ 3321934 h 4710896"/>
              <a:gd name="csX159" fmla="*/ 3946967 w 8391646"/>
              <a:gd name="csY159" fmla="*/ 3356658 h 4710896"/>
              <a:gd name="csX160" fmla="*/ 3981691 w 8391646"/>
              <a:gd name="csY160" fmla="*/ 3379808 h 4710896"/>
              <a:gd name="csX161" fmla="*/ 4004841 w 8391646"/>
              <a:gd name="csY161" fmla="*/ 3402957 h 4710896"/>
              <a:gd name="csX162" fmla="*/ 4051139 w 8391646"/>
              <a:gd name="csY162" fmla="*/ 3414532 h 4710896"/>
              <a:gd name="csX163" fmla="*/ 4109013 w 8391646"/>
              <a:gd name="csY163" fmla="*/ 3437681 h 4710896"/>
              <a:gd name="csX164" fmla="*/ 4224760 w 8391646"/>
              <a:gd name="csY164" fmla="*/ 3495554 h 4710896"/>
              <a:gd name="csX165" fmla="*/ 4317357 w 8391646"/>
              <a:gd name="csY165" fmla="*/ 3541853 h 4710896"/>
              <a:gd name="csX166" fmla="*/ 4363656 w 8391646"/>
              <a:gd name="csY166" fmla="*/ 3576577 h 4710896"/>
              <a:gd name="csX167" fmla="*/ 4409954 w 8391646"/>
              <a:gd name="csY167" fmla="*/ 3599727 h 4710896"/>
              <a:gd name="csX168" fmla="*/ 4444679 w 8391646"/>
              <a:gd name="csY168" fmla="*/ 3622876 h 4710896"/>
              <a:gd name="csX169" fmla="*/ 4479403 w 8391646"/>
              <a:gd name="csY169" fmla="*/ 3634451 h 4710896"/>
              <a:gd name="csX170" fmla="*/ 4548851 w 8391646"/>
              <a:gd name="csY170" fmla="*/ 3692324 h 4710896"/>
              <a:gd name="csX171" fmla="*/ 4583575 w 8391646"/>
              <a:gd name="csY171" fmla="*/ 3715473 h 4710896"/>
              <a:gd name="csX172" fmla="*/ 4641448 w 8391646"/>
              <a:gd name="csY172" fmla="*/ 3773347 h 4710896"/>
              <a:gd name="csX173" fmla="*/ 4676172 w 8391646"/>
              <a:gd name="csY173" fmla="*/ 3796496 h 4710896"/>
              <a:gd name="csX174" fmla="*/ 4757195 w 8391646"/>
              <a:gd name="csY174" fmla="*/ 3877519 h 4710896"/>
              <a:gd name="csX175" fmla="*/ 4884517 w 8391646"/>
              <a:gd name="csY175" fmla="*/ 3981691 h 4710896"/>
              <a:gd name="csX176" fmla="*/ 4942390 w 8391646"/>
              <a:gd name="csY176" fmla="*/ 4027990 h 4710896"/>
              <a:gd name="csX177" fmla="*/ 5000263 w 8391646"/>
              <a:gd name="csY177" fmla="*/ 4085863 h 4710896"/>
              <a:gd name="csX178" fmla="*/ 5127585 w 8391646"/>
              <a:gd name="csY178" fmla="*/ 4178461 h 4710896"/>
              <a:gd name="csX179" fmla="*/ 5208608 w 8391646"/>
              <a:gd name="csY179" fmla="*/ 4247909 h 4710896"/>
              <a:gd name="csX180" fmla="*/ 5347504 w 8391646"/>
              <a:gd name="csY180" fmla="*/ 4340506 h 4710896"/>
              <a:gd name="csX181" fmla="*/ 5393803 w 8391646"/>
              <a:gd name="csY181" fmla="*/ 4375230 h 4710896"/>
              <a:gd name="csX182" fmla="*/ 5440101 w 8391646"/>
              <a:gd name="csY182" fmla="*/ 4421529 h 4710896"/>
              <a:gd name="csX183" fmla="*/ 5509549 w 8391646"/>
              <a:gd name="csY183" fmla="*/ 4456253 h 4710896"/>
              <a:gd name="csX184" fmla="*/ 5775767 w 8391646"/>
              <a:gd name="csY184" fmla="*/ 4629873 h 4710896"/>
              <a:gd name="csX185" fmla="*/ 5926238 w 8391646"/>
              <a:gd name="csY185" fmla="*/ 4687747 h 4710896"/>
              <a:gd name="csX186" fmla="*/ 6065134 w 8391646"/>
              <a:gd name="csY186" fmla="*/ 4710896 h 4710896"/>
              <a:gd name="csX187" fmla="*/ 6400800 w 8391646"/>
              <a:gd name="csY187" fmla="*/ 4699322 h 4710896"/>
              <a:gd name="csX188" fmla="*/ 6678592 w 8391646"/>
              <a:gd name="csY188" fmla="*/ 4641448 h 4710896"/>
              <a:gd name="csX189" fmla="*/ 7083706 w 8391646"/>
              <a:gd name="csY189" fmla="*/ 4421529 h 4710896"/>
              <a:gd name="csX190" fmla="*/ 7199453 w 8391646"/>
              <a:gd name="csY190" fmla="*/ 4363656 h 4710896"/>
              <a:gd name="csX191" fmla="*/ 7280476 w 8391646"/>
              <a:gd name="csY191" fmla="*/ 4271058 h 4710896"/>
              <a:gd name="csX192" fmla="*/ 7558268 w 8391646"/>
              <a:gd name="csY192" fmla="*/ 3981691 h 4710896"/>
              <a:gd name="csX193" fmla="*/ 7627717 w 8391646"/>
              <a:gd name="csY193" fmla="*/ 3854370 h 4710896"/>
              <a:gd name="csX194" fmla="*/ 7697165 w 8391646"/>
              <a:gd name="csY194" fmla="*/ 3750198 h 4710896"/>
              <a:gd name="csX195" fmla="*/ 7731889 w 8391646"/>
              <a:gd name="csY195" fmla="*/ 3669175 h 4710896"/>
              <a:gd name="csX196" fmla="*/ 7789762 w 8391646"/>
              <a:gd name="csY196" fmla="*/ 3576577 h 4710896"/>
              <a:gd name="csX197" fmla="*/ 7836061 w 8391646"/>
              <a:gd name="csY197" fmla="*/ 3449256 h 4710896"/>
              <a:gd name="csX198" fmla="*/ 7893934 w 8391646"/>
              <a:gd name="csY198" fmla="*/ 3356658 h 4710896"/>
              <a:gd name="csX199" fmla="*/ 7951808 w 8391646"/>
              <a:gd name="csY199" fmla="*/ 3252486 h 4710896"/>
              <a:gd name="csX200" fmla="*/ 8067554 w 8391646"/>
              <a:gd name="csY200" fmla="*/ 2986268 h 4710896"/>
              <a:gd name="csX201" fmla="*/ 8125428 w 8391646"/>
              <a:gd name="csY201" fmla="*/ 2824223 h 4710896"/>
              <a:gd name="csX202" fmla="*/ 8194876 w 8391646"/>
              <a:gd name="csY202" fmla="*/ 2592729 h 4710896"/>
              <a:gd name="csX203" fmla="*/ 8229600 w 8391646"/>
              <a:gd name="csY203" fmla="*/ 2488557 h 4710896"/>
              <a:gd name="csX204" fmla="*/ 8310623 w 8391646"/>
              <a:gd name="csY204" fmla="*/ 2222339 h 4710896"/>
              <a:gd name="csX205" fmla="*/ 8333772 w 8391646"/>
              <a:gd name="csY205" fmla="*/ 2071868 h 4710896"/>
              <a:gd name="csX206" fmla="*/ 8368496 w 8391646"/>
              <a:gd name="csY206" fmla="*/ 1898248 h 4710896"/>
              <a:gd name="csX207" fmla="*/ 8380071 w 8391646"/>
              <a:gd name="csY207" fmla="*/ 1724628 h 4710896"/>
              <a:gd name="csX208" fmla="*/ 8391646 w 8391646"/>
              <a:gd name="csY208" fmla="*/ 1597306 h 4710896"/>
              <a:gd name="csX209" fmla="*/ 8380071 w 8391646"/>
              <a:gd name="csY209" fmla="*/ 1215342 h 4710896"/>
              <a:gd name="csX210" fmla="*/ 8322198 w 8391646"/>
              <a:gd name="csY210" fmla="*/ 1018572 h 4710896"/>
              <a:gd name="csX211" fmla="*/ 8252749 w 8391646"/>
              <a:gd name="csY211" fmla="*/ 856527 h 4710896"/>
              <a:gd name="csX212" fmla="*/ 8183301 w 8391646"/>
              <a:gd name="csY212" fmla="*/ 740780 h 4710896"/>
              <a:gd name="csX213" fmla="*/ 8171727 w 8391646"/>
              <a:gd name="csY213" fmla="*/ 694481 h 4710896"/>
              <a:gd name="csX214" fmla="*/ 8102279 w 8391646"/>
              <a:gd name="csY214" fmla="*/ 601884 h 4710896"/>
              <a:gd name="csX215" fmla="*/ 8079129 w 8391646"/>
              <a:gd name="csY215" fmla="*/ 532436 h 4710896"/>
              <a:gd name="csX216" fmla="*/ 8055980 w 8391646"/>
              <a:gd name="csY216" fmla="*/ 509286 h 4710896"/>
              <a:gd name="csX217" fmla="*/ 8044405 w 8391646"/>
              <a:gd name="csY217" fmla="*/ 474562 h 4710896"/>
              <a:gd name="csX218" fmla="*/ 8021256 w 8391646"/>
              <a:gd name="csY218" fmla="*/ 439838 h 4710896"/>
              <a:gd name="csX219" fmla="*/ 7974957 w 8391646"/>
              <a:gd name="csY219" fmla="*/ 416689 h 47108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</a:cxnLst>
            <a:rect l="l" t="t" r="r" b="b"/>
            <a:pathLst>
              <a:path w="8391646" h="4710896">
                <a:moveTo>
                  <a:pt x="7974957" y="416689"/>
                </a:moveTo>
                <a:lnTo>
                  <a:pt x="7974957" y="416689"/>
                </a:lnTo>
                <a:cubicBezTo>
                  <a:pt x="7773667" y="282496"/>
                  <a:pt x="7960309" y="397790"/>
                  <a:pt x="7789762" y="312517"/>
                </a:cubicBezTo>
                <a:cubicBezTo>
                  <a:pt x="7761940" y="298606"/>
                  <a:pt x="7737237" y="278686"/>
                  <a:pt x="7708739" y="266218"/>
                </a:cubicBezTo>
                <a:cubicBezTo>
                  <a:pt x="7675206" y="251547"/>
                  <a:pt x="7638891" y="244207"/>
                  <a:pt x="7604567" y="231494"/>
                </a:cubicBezTo>
                <a:cubicBezTo>
                  <a:pt x="7534691" y="205614"/>
                  <a:pt x="7467871" y="170941"/>
                  <a:pt x="7396223" y="150471"/>
                </a:cubicBezTo>
                <a:cubicBezTo>
                  <a:pt x="7156976" y="82116"/>
                  <a:pt x="7456253" y="164324"/>
                  <a:pt x="7245752" y="115747"/>
                </a:cubicBezTo>
                <a:cubicBezTo>
                  <a:pt x="7078508" y="77152"/>
                  <a:pt x="7258106" y="102973"/>
                  <a:pt x="7060557" y="81023"/>
                </a:cubicBezTo>
                <a:cubicBezTo>
                  <a:pt x="6920118" y="42722"/>
                  <a:pt x="6919488" y="36472"/>
                  <a:pt x="6759615" y="23149"/>
                </a:cubicBezTo>
                <a:cubicBezTo>
                  <a:pt x="6632501" y="12556"/>
                  <a:pt x="6377651" y="0"/>
                  <a:pt x="6377651" y="0"/>
                </a:cubicBezTo>
                <a:lnTo>
                  <a:pt x="4664598" y="11575"/>
                </a:lnTo>
                <a:cubicBezTo>
                  <a:pt x="4408344" y="14819"/>
                  <a:pt x="4689723" y="27970"/>
                  <a:pt x="4433104" y="46299"/>
                </a:cubicBezTo>
                <a:lnTo>
                  <a:pt x="4271058" y="57873"/>
                </a:lnTo>
                <a:cubicBezTo>
                  <a:pt x="4259397" y="59817"/>
                  <a:pt x="4159915" y="75630"/>
                  <a:pt x="4143737" y="81023"/>
                </a:cubicBezTo>
                <a:cubicBezTo>
                  <a:pt x="4104315" y="94164"/>
                  <a:pt x="4027990" y="127322"/>
                  <a:pt x="4027990" y="127322"/>
                </a:cubicBezTo>
                <a:cubicBezTo>
                  <a:pt x="4016415" y="138897"/>
                  <a:pt x="4006586" y="152532"/>
                  <a:pt x="3993266" y="162046"/>
                </a:cubicBezTo>
                <a:cubicBezTo>
                  <a:pt x="3979225" y="172075"/>
                  <a:pt x="3959168" y="172994"/>
                  <a:pt x="3946967" y="185195"/>
                </a:cubicBezTo>
                <a:cubicBezTo>
                  <a:pt x="3938340" y="193822"/>
                  <a:pt x="3942160" y="209767"/>
                  <a:pt x="3935392" y="219919"/>
                </a:cubicBezTo>
                <a:cubicBezTo>
                  <a:pt x="3926312" y="233539"/>
                  <a:pt x="3912243" y="243068"/>
                  <a:pt x="3900668" y="254643"/>
                </a:cubicBezTo>
                <a:cubicBezTo>
                  <a:pt x="3892952" y="277792"/>
                  <a:pt x="3883437" y="300418"/>
                  <a:pt x="3877519" y="324091"/>
                </a:cubicBezTo>
                <a:lnTo>
                  <a:pt x="3854370" y="416689"/>
                </a:lnTo>
                <a:cubicBezTo>
                  <a:pt x="3872941" y="528121"/>
                  <a:pt x="3852389" y="446792"/>
                  <a:pt x="3889094" y="532436"/>
                </a:cubicBezTo>
                <a:cubicBezTo>
                  <a:pt x="3911633" y="585026"/>
                  <a:pt x="3885320" y="551813"/>
                  <a:pt x="3923818" y="590309"/>
                </a:cubicBezTo>
                <a:cubicBezTo>
                  <a:pt x="3927676" y="601884"/>
                  <a:pt x="3929467" y="614368"/>
                  <a:pt x="3935392" y="625033"/>
                </a:cubicBezTo>
                <a:cubicBezTo>
                  <a:pt x="3968112" y="683930"/>
                  <a:pt x="3969718" y="682508"/>
                  <a:pt x="4004841" y="717630"/>
                </a:cubicBezTo>
                <a:cubicBezTo>
                  <a:pt x="4054501" y="816953"/>
                  <a:pt x="3997275" y="721640"/>
                  <a:pt x="4062714" y="787079"/>
                </a:cubicBezTo>
                <a:cubicBezTo>
                  <a:pt x="4076355" y="800720"/>
                  <a:pt x="4082618" y="821027"/>
                  <a:pt x="4097438" y="833377"/>
                </a:cubicBezTo>
                <a:cubicBezTo>
                  <a:pt x="4106811" y="841188"/>
                  <a:pt x="4121249" y="839496"/>
                  <a:pt x="4132162" y="844952"/>
                </a:cubicBezTo>
                <a:cubicBezTo>
                  <a:pt x="4156650" y="857196"/>
                  <a:pt x="4192211" y="889716"/>
                  <a:pt x="4213185" y="902825"/>
                </a:cubicBezTo>
                <a:cubicBezTo>
                  <a:pt x="4227817" y="911970"/>
                  <a:pt x="4244503" y="917414"/>
                  <a:pt x="4259484" y="925975"/>
                </a:cubicBezTo>
                <a:cubicBezTo>
                  <a:pt x="4271562" y="932877"/>
                  <a:pt x="4283521" y="940218"/>
                  <a:pt x="4294208" y="949124"/>
                </a:cubicBezTo>
                <a:cubicBezTo>
                  <a:pt x="4306783" y="959603"/>
                  <a:pt x="4314291" y="976528"/>
                  <a:pt x="4328932" y="983848"/>
                </a:cubicBezTo>
                <a:cubicBezTo>
                  <a:pt x="4376998" y="1007881"/>
                  <a:pt x="4436412" y="1009478"/>
                  <a:pt x="4479403" y="1041722"/>
                </a:cubicBezTo>
                <a:cubicBezTo>
                  <a:pt x="4570466" y="1110020"/>
                  <a:pt x="4477478" y="1046548"/>
                  <a:pt x="4583575" y="1099595"/>
                </a:cubicBezTo>
                <a:cubicBezTo>
                  <a:pt x="4596017" y="1105816"/>
                  <a:pt x="4605274" y="1117860"/>
                  <a:pt x="4618299" y="1122744"/>
                </a:cubicBezTo>
                <a:cubicBezTo>
                  <a:pt x="4636719" y="1129652"/>
                  <a:pt x="4656881" y="1130461"/>
                  <a:pt x="4676172" y="1134319"/>
                </a:cubicBezTo>
                <a:cubicBezTo>
                  <a:pt x="4754941" y="1193396"/>
                  <a:pt x="4686491" y="1152462"/>
                  <a:pt x="4780344" y="1180618"/>
                </a:cubicBezTo>
                <a:cubicBezTo>
                  <a:pt x="4939952" y="1228500"/>
                  <a:pt x="4761464" y="1179141"/>
                  <a:pt x="4872942" y="1226917"/>
                </a:cubicBezTo>
                <a:cubicBezTo>
                  <a:pt x="4904428" y="1240411"/>
                  <a:pt x="4991429" y="1247515"/>
                  <a:pt x="5011838" y="1250066"/>
                </a:cubicBezTo>
                <a:cubicBezTo>
                  <a:pt x="5031129" y="1257782"/>
                  <a:pt x="5049554" y="1268176"/>
                  <a:pt x="5069711" y="1273215"/>
                </a:cubicBezTo>
                <a:cubicBezTo>
                  <a:pt x="5096178" y="1279832"/>
                  <a:pt x="5123823" y="1280305"/>
                  <a:pt x="5150734" y="1284790"/>
                </a:cubicBezTo>
                <a:cubicBezTo>
                  <a:pt x="5170140" y="1288024"/>
                  <a:pt x="5189234" y="1292946"/>
                  <a:pt x="5208608" y="1296365"/>
                </a:cubicBezTo>
                <a:lnTo>
                  <a:pt x="5347504" y="1319514"/>
                </a:lnTo>
                <a:cubicBezTo>
                  <a:pt x="5453465" y="1337174"/>
                  <a:pt x="5490129" y="1344583"/>
                  <a:pt x="5625296" y="1354238"/>
                </a:cubicBezTo>
                <a:cubicBezTo>
                  <a:pt x="5818369" y="1368029"/>
                  <a:pt x="5733607" y="1359097"/>
                  <a:pt x="5879939" y="1377387"/>
                </a:cubicBezTo>
                <a:cubicBezTo>
                  <a:pt x="5963992" y="1405406"/>
                  <a:pt x="5895878" y="1385819"/>
                  <a:pt x="6065134" y="1400537"/>
                </a:cubicBezTo>
                <a:cubicBezTo>
                  <a:pt x="6103763" y="1403896"/>
                  <a:pt x="6142372" y="1407581"/>
                  <a:pt x="6180881" y="1412111"/>
                </a:cubicBezTo>
                <a:cubicBezTo>
                  <a:pt x="6275143" y="1423200"/>
                  <a:pt x="6239649" y="1420692"/>
                  <a:pt x="6319777" y="1435261"/>
                </a:cubicBezTo>
                <a:cubicBezTo>
                  <a:pt x="6342867" y="1439459"/>
                  <a:pt x="6366457" y="1441144"/>
                  <a:pt x="6389225" y="1446836"/>
                </a:cubicBezTo>
                <a:cubicBezTo>
                  <a:pt x="6572648" y="1492692"/>
                  <a:pt x="6346398" y="1451272"/>
                  <a:pt x="6528122" y="1481560"/>
                </a:cubicBezTo>
                <a:cubicBezTo>
                  <a:pt x="6682945" y="1546069"/>
                  <a:pt x="6622156" y="1517003"/>
                  <a:pt x="6713317" y="1562582"/>
                </a:cubicBezTo>
                <a:cubicBezTo>
                  <a:pt x="6721033" y="1570299"/>
                  <a:pt x="6727945" y="1578915"/>
                  <a:pt x="6736466" y="1585732"/>
                </a:cubicBezTo>
                <a:cubicBezTo>
                  <a:pt x="6747329" y="1594422"/>
                  <a:pt x="6762137" y="1598319"/>
                  <a:pt x="6771190" y="1608881"/>
                </a:cubicBezTo>
                <a:cubicBezTo>
                  <a:pt x="6785831" y="1625962"/>
                  <a:pt x="6790968" y="1649939"/>
                  <a:pt x="6805914" y="1666754"/>
                </a:cubicBezTo>
                <a:cubicBezTo>
                  <a:pt x="6822327" y="1685219"/>
                  <a:pt x="6846318" y="1695584"/>
                  <a:pt x="6863787" y="1713053"/>
                </a:cubicBezTo>
                <a:cubicBezTo>
                  <a:pt x="6873624" y="1722890"/>
                  <a:pt x="6878247" y="1736914"/>
                  <a:pt x="6886937" y="1747777"/>
                </a:cubicBezTo>
                <a:cubicBezTo>
                  <a:pt x="6893754" y="1756298"/>
                  <a:pt x="6903269" y="1762406"/>
                  <a:pt x="6910086" y="1770927"/>
                </a:cubicBezTo>
                <a:cubicBezTo>
                  <a:pt x="6934188" y="1801055"/>
                  <a:pt x="6979534" y="1863524"/>
                  <a:pt x="6979534" y="1863524"/>
                </a:cubicBezTo>
                <a:cubicBezTo>
                  <a:pt x="6987251" y="1890532"/>
                  <a:pt x="6992974" y="1918190"/>
                  <a:pt x="7002684" y="1944547"/>
                </a:cubicBezTo>
                <a:cubicBezTo>
                  <a:pt x="7020024" y="1991611"/>
                  <a:pt x="7060557" y="2083443"/>
                  <a:pt x="7060557" y="2083443"/>
                </a:cubicBezTo>
                <a:cubicBezTo>
                  <a:pt x="7064415" y="2118167"/>
                  <a:pt x="7067191" y="2153028"/>
                  <a:pt x="7072132" y="2187615"/>
                </a:cubicBezTo>
                <a:cubicBezTo>
                  <a:pt x="7074914" y="2207091"/>
                  <a:pt x="7086488" y="2226013"/>
                  <a:pt x="7083706" y="2245489"/>
                </a:cubicBezTo>
                <a:cubicBezTo>
                  <a:pt x="7078137" y="2284471"/>
                  <a:pt x="7045522" y="2371461"/>
                  <a:pt x="7014258" y="2407534"/>
                </a:cubicBezTo>
                <a:cubicBezTo>
                  <a:pt x="6978523" y="2448767"/>
                  <a:pt x="6949172" y="2503017"/>
                  <a:pt x="6898511" y="2523281"/>
                </a:cubicBezTo>
                <a:cubicBezTo>
                  <a:pt x="6879220" y="2530997"/>
                  <a:pt x="6859222" y="2537138"/>
                  <a:pt x="6840638" y="2546430"/>
                </a:cubicBezTo>
                <a:cubicBezTo>
                  <a:pt x="6723603" y="2604948"/>
                  <a:pt x="6830691" y="2558387"/>
                  <a:pt x="6748041" y="2604304"/>
                </a:cubicBezTo>
                <a:cubicBezTo>
                  <a:pt x="6701785" y="2630002"/>
                  <a:pt x="6570600" y="2690033"/>
                  <a:pt x="6539696" y="2696901"/>
                </a:cubicBezTo>
                <a:cubicBezTo>
                  <a:pt x="6397673" y="2728463"/>
                  <a:pt x="6470919" y="2716512"/>
                  <a:pt x="6319777" y="2731625"/>
                </a:cubicBezTo>
                <a:lnTo>
                  <a:pt x="5891514" y="2720051"/>
                </a:lnTo>
                <a:cubicBezTo>
                  <a:pt x="5882221" y="2719638"/>
                  <a:pt x="5732904" y="2700117"/>
                  <a:pt x="5717894" y="2696901"/>
                </a:cubicBezTo>
                <a:cubicBezTo>
                  <a:pt x="5690429" y="2691016"/>
                  <a:pt x="5664577" y="2678370"/>
                  <a:pt x="5636871" y="2673752"/>
                </a:cubicBezTo>
                <a:cubicBezTo>
                  <a:pt x="5536855" y="2657083"/>
                  <a:pt x="5405392" y="2647710"/>
                  <a:pt x="5301205" y="2639028"/>
                </a:cubicBezTo>
                <a:cubicBezTo>
                  <a:pt x="5266860" y="2632159"/>
                  <a:pt x="5207217" y="2619583"/>
                  <a:pt x="5173884" y="2615879"/>
                </a:cubicBezTo>
                <a:cubicBezTo>
                  <a:pt x="5127709" y="2610749"/>
                  <a:pt x="5081286" y="2608162"/>
                  <a:pt x="5034987" y="2604304"/>
                </a:cubicBezTo>
                <a:cubicBezTo>
                  <a:pt x="5011838" y="2596587"/>
                  <a:pt x="4989399" y="2586267"/>
                  <a:pt x="4965539" y="2581154"/>
                </a:cubicBezTo>
                <a:cubicBezTo>
                  <a:pt x="4935124" y="2574636"/>
                  <a:pt x="4903704" y="2574194"/>
                  <a:pt x="4872942" y="2569580"/>
                </a:cubicBezTo>
                <a:cubicBezTo>
                  <a:pt x="4826524" y="2562617"/>
                  <a:pt x="4780072" y="2555635"/>
                  <a:pt x="4734046" y="2546430"/>
                </a:cubicBezTo>
                <a:cubicBezTo>
                  <a:pt x="4714755" y="2542572"/>
                  <a:pt x="4695046" y="2540407"/>
                  <a:pt x="4676172" y="2534856"/>
                </a:cubicBezTo>
                <a:cubicBezTo>
                  <a:pt x="4629352" y="2521086"/>
                  <a:pt x="4580927" y="2510382"/>
                  <a:pt x="4537276" y="2488557"/>
                </a:cubicBezTo>
                <a:cubicBezTo>
                  <a:pt x="4514127" y="2476982"/>
                  <a:pt x="4490549" y="2466226"/>
                  <a:pt x="4467828" y="2453833"/>
                </a:cubicBezTo>
                <a:cubicBezTo>
                  <a:pt x="4448078" y="2443060"/>
                  <a:pt x="4430435" y="2428418"/>
                  <a:pt x="4409954" y="2419109"/>
                </a:cubicBezTo>
                <a:cubicBezTo>
                  <a:pt x="4387740" y="2409012"/>
                  <a:pt x="4363655" y="2403676"/>
                  <a:pt x="4340506" y="2395960"/>
                </a:cubicBezTo>
                <a:cubicBezTo>
                  <a:pt x="4321215" y="2380527"/>
                  <a:pt x="4302872" y="2363828"/>
                  <a:pt x="4282633" y="2349661"/>
                </a:cubicBezTo>
                <a:cubicBezTo>
                  <a:pt x="4242598" y="2321636"/>
                  <a:pt x="4198827" y="2301971"/>
                  <a:pt x="4155311" y="2280213"/>
                </a:cubicBezTo>
                <a:cubicBezTo>
                  <a:pt x="4139878" y="2264780"/>
                  <a:pt x="4125780" y="2247886"/>
                  <a:pt x="4109013" y="2233914"/>
                </a:cubicBezTo>
                <a:cubicBezTo>
                  <a:pt x="4079373" y="2209214"/>
                  <a:pt x="4016415" y="2164466"/>
                  <a:pt x="4016415" y="2164466"/>
                </a:cubicBezTo>
                <a:cubicBezTo>
                  <a:pt x="3997956" y="2136777"/>
                  <a:pt x="3986899" y="2115273"/>
                  <a:pt x="3958542" y="2095018"/>
                </a:cubicBezTo>
                <a:cubicBezTo>
                  <a:pt x="3944501" y="2084989"/>
                  <a:pt x="3927676" y="2079585"/>
                  <a:pt x="3912243" y="2071868"/>
                </a:cubicBezTo>
                <a:cubicBezTo>
                  <a:pt x="3900668" y="2056435"/>
                  <a:pt x="3888732" y="2041268"/>
                  <a:pt x="3877519" y="2025570"/>
                </a:cubicBezTo>
                <a:cubicBezTo>
                  <a:pt x="3869433" y="2014250"/>
                  <a:pt x="3865057" y="1999752"/>
                  <a:pt x="3854370" y="1990846"/>
                </a:cubicBezTo>
                <a:cubicBezTo>
                  <a:pt x="3768034" y="1918899"/>
                  <a:pt x="3822787" y="2053958"/>
                  <a:pt x="3715473" y="1875099"/>
                </a:cubicBezTo>
                <a:cubicBezTo>
                  <a:pt x="3652677" y="1770437"/>
                  <a:pt x="3696657" y="1833133"/>
                  <a:pt x="3565003" y="1701479"/>
                </a:cubicBezTo>
                <a:cubicBezTo>
                  <a:pt x="3549570" y="1686046"/>
                  <a:pt x="3529933" y="1673895"/>
                  <a:pt x="3518704" y="1655180"/>
                </a:cubicBezTo>
                <a:cubicBezTo>
                  <a:pt x="3507129" y="1635889"/>
                  <a:pt x="3499888" y="1613214"/>
                  <a:pt x="3483980" y="1597306"/>
                </a:cubicBezTo>
                <a:cubicBezTo>
                  <a:pt x="3468072" y="1581398"/>
                  <a:pt x="3444104" y="1576080"/>
                  <a:pt x="3426106" y="1562582"/>
                </a:cubicBezTo>
                <a:cubicBezTo>
                  <a:pt x="3349891" y="1505421"/>
                  <a:pt x="3442085" y="1541635"/>
                  <a:pt x="3321934" y="1481560"/>
                </a:cubicBezTo>
                <a:cubicBezTo>
                  <a:pt x="3284767" y="1462976"/>
                  <a:pt x="3245609" y="1448402"/>
                  <a:pt x="3206187" y="1435261"/>
                </a:cubicBezTo>
                <a:cubicBezTo>
                  <a:pt x="3194612" y="1431403"/>
                  <a:pt x="3182677" y="1428492"/>
                  <a:pt x="3171463" y="1423686"/>
                </a:cubicBezTo>
                <a:cubicBezTo>
                  <a:pt x="3155604" y="1416889"/>
                  <a:pt x="3139797" y="1409682"/>
                  <a:pt x="3125165" y="1400537"/>
                </a:cubicBezTo>
                <a:cubicBezTo>
                  <a:pt x="3108806" y="1390313"/>
                  <a:pt x="3096495" y="1373648"/>
                  <a:pt x="3078866" y="1365813"/>
                </a:cubicBezTo>
                <a:cubicBezTo>
                  <a:pt x="3060888" y="1357823"/>
                  <a:pt x="3039836" y="1359891"/>
                  <a:pt x="3020992" y="1354238"/>
                </a:cubicBezTo>
                <a:cubicBezTo>
                  <a:pt x="3001091" y="1348268"/>
                  <a:pt x="2983097" y="1336797"/>
                  <a:pt x="2963119" y="1331089"/>
                </a:cubicBezTo>
                <a:cubicBezTo>
                  <a:pt x="2928917" y="1321317"/>
                  <a:pt x="2893607" y="1315937"/>
                  <a:pt x="2858947" y="1307939"/>
                </a:cubicBezTo>
                <a:cubicBezTo>
                  <a:pt x="2843446" y="1304362"/>
                  <a:pt x="2828203" y="1299698"/>
                  <a:pt x="2812648" y="1296365"/>
                </a:cubicBezTo>
                <a:cubicBezTo>
                  <a:pt x="2774175" y="1288121"/>
                  <a:pt x="2735073" y="1282758"/>
                  <a:pt x="2696901" y="1273215"/>
                </a:cubicBezTo>
                <a:cubicBezTo>
                  <a:pt x="2660037" y="1263999"/>
                  <a:pt x="2630930" y="1255943"/>
                  <a:pt x="2592729" y="1250066"/>
                </a:cubicBezTo>
                <a:cubicBezTo>
                  <a:pt x="2531861" y="1240701"/>
                  <a:pt x="2443571" y="1232835"/>
                  <a:pt x="2384385" y="1226917"/>
                </a:cubicBezTo>
                <a:lnTo>
                  <a:pt x="1041722" y="1238491"/>
                </a:lnTo>
                <a:cubicBezTo>
                  <a:pt x="1009915" y="1239261"/>
                  <a:pt x="980322" y="1255401"/>
                  <a:pt x="949124" y="1261641"/>
                </a:cubicBezTo>
                <a:cubicBezTo>
                  <a:pt x="922372" y="1266991"/>
                  <a:pt x="895109" y="1269357"/>
                  <a:pt x="868101" y="1273215"/>
                </a:cubicBezTo>
                <a:cubicBezTo>
                  <a:pt x="844952" y="1280932"/>
                  <a:pt x="821178" y="1286980"/>
                  <a:pt x="798653" y="1296365"/>
                </a:cubicBezTo>
                <a:cubicBezTo>
                  <a:pt x="774762" y="1306320"/>
                  <a:pt x="752767" y="1320379"/>
                  <a:pt x="729205" y="1331089"/>
                </a:cubicBezTo>
                <a:cubicBezTo>
                  <a:pt x="710290" y="1339687"/>
                  <a:pt x="690318" y="1345800"/>
                  <a:pt x="671332" y="1354238"/>
                </a:cubicBezTo>
                <a:cubicBezTo>
                  <a:pt x="655565" y="1361246"/>
                  <a:pt x="640800" y="1370379"/>
                  <a:pt x="625033" y="1377387"/>
                </a:cubicBezTo>
                <a:cubicBezTo>
                  <a:pt x="595437" y="1390541"/>
                  <a:pt x="527052" y="1416351"/>
                  <a:pt x="497711" y="1423686"/>
                </a:cubicBezTo>
                <a:cubicBezTo>
                  <a:pt x="474943" y="1429378"/>
                  <a:pt x="451412" y="1431403"/>
                  <a:pt x="428263" y="1435261"/>
                </a:cubicBezTo>
                <a:cubicBezTo>
                  <a:pt x="408972" y="1446836"/>
                  <a:pt x="390776" y="1460471"/>
                  <a:pt x="370390" y="1469985"/>
                </a:cubicBezTo>
                <a:cubicBezTo>
                  <a:pt x="306843" y="1499641"/>
                  <a:pt x="275413" y="1509361"/>
                  <a:pt x="219919" y="1527858"/>
                </a:cubicBezTo>
                <a:cubicBezTo>
                  <a:pt x="208344" y="1539433"/>
                  <a:pt x="197623" y="1551929"/>
                  <a:pt x="185195" y="1562582"/>
                </a:cubicBezTo>
                <a:cubicBezTo>
                  <a:pt x="81255" y="1651673"/>
                  <a:pt x="190335" y="1545867"/>
                  <a:pt x="104172" y="1632030"/>
                </a:cubicBezTo>
                <a:cubicBezTo>
                  <a:pt x="70162" y="1734065"/>
                  <a:pt x="123315" y="1598285"/>
                  <a:pt x="57873" y="1689904"/>
                </a:cubicBezTo>
                <a:cubicBezTo>
                  <a:pt x="45797" y="1706811"/>
                  <a:pt x="44016" y="1729193"/>
                  <a:pt x="34724" y="1747777"/>
                </a:cubicBezTo>
                <a:cubicBezTo>
                  <a:pt x="24663" y="1767899"/>
                  <a:pt x="11575" y="1786360"/>
                  <a:pt x="0" y="1805651"/>
                </a:cubicBezTo>
                <a:cubicBezTo>
                  <a:pt x="982" y="1813509"/>
                  <a:pt x="13357" y="2010881"/>
                  <a:pt x="46299" y="2060294"/>
                </a:cubicBezTo>
                <a:cubicBezTo>
                  <a:pt x="64459" y="2087534"/>
                  <a:pt x="88830" y="2111107"/>
                  <a:pt x="115747" y="2129742"/>
                </a:cubicBezTo>
                <a:cubicBezTo>
                  <a:pt x="159256" y="2159864"/>
                  <a:pt x="229056" y="2171370"/>
                  <a:pt x="277792" y="2187615"/>
                </a:cubicBezTo>
                <a:cubicBezTo>
                  <a:pt x="309065" y="2198039"/>
                  <a:pt x="338765" y="2213037"/>
                  <a:pt x="370390" y="2222339"/>
                </a:cubicBezTo>
                <a:cubicBezTo>
                  <a:pt x="570190" y="2281104"/>
                  <a:pt x="376730" y="2204832"/>
                  <a:pt x="590309" y="2280213"/>
                </a:cubicBezTo>
                <a:cubicBezTo>
                  <a:pt x="736291" y="2331736"/>
                  <a:pt x="603675" y="2306480"/>
                  <a:pt x="763929" y="2326511"/>
                </a:cubicBezTo>
                <a:cubicBezTo>
                  <a:pt x="894527" y="2370045"/>
                  <a:pt x="771908" y="2333183"/>
                  <a:pt x="902825" y="2361236"/>
                </a:cubicBezTo>
                <a:cubicBezTo>
                  <a:pt x="933935" y="2367902"/>
                  <a:pt x="964040" y="2379155"/>
                  <a:pt x="995423" y="2384385"/>
                </a:cubicBezTo>
                <a:cubicBezTo>
                  <a:pt x="1056789" y="2394612"/>
                  <a:pt x="1119887" y="2394038"/>
                  <a:pt x="1180618" y="2407534"/>
                </a:cubicBezTo>
                <a:cubicBezTo>
                  <a:pt x="1322641" y="2439096"/>
                  <a:pt x="1249395" y="2427145"/>
                  <a:pt x="1400537" y="2442258"/>
                </a:cubicBezTo>
                <a:cubicBezTo>
                  <a:pt x="1711489" y="2504450"/>
                  <a:pt x="1322234" y="2430513"/>
                  <a:pt x="1632030" y="2476982"/>
                </a:cubicBezTo>
                <a:cubicBezTo>
                  <a:pt x="1670941" y="2482819"/>
                  <a:pt x="1709275" y="2492026"/>
                  <a:pt x="1747777" y="2500132"/>
                </a:cubicBezTo>
                <a:cubicBezTo>
                  <a:pt x="1813102" y="2513885"/>
                  <a:pt x="1902525" y="2536140"/>
                  <a:pt x="1967696" y="2546430"/>
                </a:cubicBezTo>
                <a:cubicBezTo>
                  <a:pt x="2002206" y="2551879"/>
                  <a:pt x="2037144" y="2554147"/>
                  <a:pt x="2071868" y="2558005"/>
                </a:cubicBezTo>
                <a:cubicBezTo>
                  <a:pt x="2287240" y="2611848"/>
                  <a:pt x="2193923" y="2596411"/>
                  <a:pt x="2349661" y="2615879"/>
                </a:cubicBezTo>
                <a:cubicBezTo>
                  <a:pt x="2376669" y="2623595"/>
                  <a:pt x="2403899" y="2630570"/>
                  <a:pt x="2430684" y="2639028"/>
                </a:cubicBezTo>
                <a:cubicBezTo>
                  <a:pt x="2477222" y="2653724"/>
                  <a:pt x="2521725" y="2675756"/>
                  <a:pt x="2569580" y="2685327"/>
                </a:cubicBezTo>
                <a:lnTo>
                  <a:pt x="2627453" y="2696901"/>
                </a:lnTo>
                <a:cubicBezTo>
                  <a:pt x="2712342" y="2739346"/>
                  <a:pt x="2632896" y="2704699"/>
                  <a:pt x="2731625" y="2731625"/>
                </a:cubicBezTo>
                <a:cubicBezTo>
                  <a:pt x="2755167" y="2738046"/>
                  <a:pt x="2777700" y="2747763"/>
                  <a:pt x="2801073" y="2754775"/>
                </a:cubicBezTo>
                <a:cubicBezTo>
                  <a:pt x="2860465" y="2772592"/>
                  <a:pt x="2839185" y="2761408"/>
                  <a:pt x="2905246" y="2777924"/>
                </a:cubicBezTo>
                <a:cubicBezTo>
                  <a:pt x="2983279" y="2797433"/>
                  <a:pt x="2895486" y="2778701"/>
                  <a:pt x="2974694" y="2812648"/>
                </a:cubicBezTo>
                <a:cubicBezTo>
                  <a:pt x="2989315" y="2818914"/>
                  <a:pt x="3006308" y="2818105"/>
                  <a:pt x="3020992" y="2824223"/>
                </a:cubicBezTo>
                <a:cubicBezTo>
                  <a:pt x="3250033" y="2919658"/>
                  <a:pt x="3019354" y="2827172"/>
                  <a:pt x="3159889" y="2905246"/>
                </a:cubicBezTo>
                <a:cubicBezTo>
                  <a:pt x="3178051" y="2915336"/>
                  <a:pt x="3199600" y="2918305"/>
                  <a:pt x="3217762" y="2928395"/>
                </a:cubicBezTo>
                <a:cubicBezTo>
                  <a:pt x="3270301" y="2957583"/>
                  <a:pt x="3290868" y="3004544"/>
                  <a:pt x="3356658" y="3020992"/>
                </a:cubicBezTo>
                <a:lnTo>
                  <a:pt x="3402957" y="3032567"/>
                </a:lnTo>
                <a:cubicBezTo>
                  <a:pt x="3410673" y="3040284"/>
                  <a:pt x="3416345" y="3050837"/>
                  <a:pt x="3426106" y="3055717"/>
                </a:cubicBezTo>
                <a:cubicBezTo>
                  <a:pt x="3506892" y="3096110"/>
                  <a:pt x="3438926" y="3033457"/>
                  <a:pt x="3518704" y="3090441"/>
                </a:cubicBezTo>
                <a:cubicBezTo>
                  <a:pt x="3592966" y="3143485"/>
                  <a:pt x="3510056" y="3114323"/>
                  <a:pt x="3599727" y="3136739"/>
                </a:cubicBezTo>
                <a:cubicBezTo>
                  <a:pt x="3611302" y="3144456"/>
                  <a:pt x="3623764" y="3150983"/>
                  <a:pt x="3634451" y="3159889"/>
                </a:cubicBezTo>
                <a:cubicBezTo>
                  <a:pt x="3647026" y="3170368"/>
                  <a:pt x="3655555" y="3185533"/>
                  <a:pt x="3669175" y="3194613"/>
                </a:cubicBezTo>
                <a:cubicBezTo>
                  <a:pt x="3679327" y="3201381"/>
                  <a:pt x="3692324" y="3202329"/>
                  <a:pt x="3703899" y="3206187"/>
                </a:cubicBezTo>
                <a:cubicBezTo>
                  <a:pt x="3711615" y="3217762"/>
                  <a:pt x="3715652" y="3232934"/>
                  <a:pt x="3727048" y="3240911"/>
                </a:cubicBezTo>
                <a:cubicBezTo>
                  <a:pt x="3755319" y="3260701"/>
                  <a:pt x="3819646" y="3287210"/>
                  <a:pt x="3819646" y="3287210"/>
                </a:cubicBezTo>
                <a:cubicBezTo>
                  <a:pt x="3864862" y="3332428"/>
                  <a:pt x="3817416" y="3291883"/>
                  <a:pt x="3877519" y="3321934"/>
                </a:cubicBezTo>
                <a:cubicBezTo>
                  <a:pt x="3967270" y="3366810"/>
                  <a:pt x="3859688" y="3327567"/>
                  <a:pt x="3946967" y="3356658"/>
                </a:cubicBezTo>
                <a:cubicBezTo>
                  <a:pt x="3958542" y="3364375"/>
                  <a:pt x="3970828" y="3371118"/>
                  <a:pt x="3981691" y="3379808"/>
                </a:cubicBezTo>
                <a:cubicBezTo>
                  <a:pt x="3990212" y="3386625"/>
                  <a:pt x="3995080" y="3398077"/>
                  <a:pt x="4004841" y="3402957"/>
                </a:cubicBezTo>
                <a:cubicBezTo>
                  <a:pt x="4019069" y="3410071"/>
                  <a:pt x="4036048" y="3409502"/>
                  <a:pt x="4051139" y="3414532"/>
                </a:cubicBezTo>
                <a:cubicBezTo>
                  <a:pt x="4070850" y="3421102"/>
                  <a:pt x="4090773" y="3427732"/>
                  <a:pt x="4109013" y="3437681"/>
                </a:cubicBezTo>
                <a:cubicBezTo>
                  <a:pt x="4225619" y="3501284"/>
                  <a:pt x="4132074" y="3472384"/>
                  <a:pt x="4224760" y="3495554"/>
                </a:cubicBezTo>
                <a:cubicBezTo>
                  <a:pt x="4362613" y="3598948"/>
                  <a:pt x="4187338" y="3476845"/>
                  <a:pt x="4317357" y="3541853"/>
                </a:cubicBezTo>
                <a:cubicBezTo>
                  <a:pt x="4334612" y="3550480"/>
                  <a:pt x="4347297" y="3566353"/>
                  <a:pt x="4363656" y="3576577"/>
                </a:cubicBezTo>
                <a:cubicBezTo>
                  <a:pt x="4378288" y="3585722"/>
                  <a:pt x="4394973" y="3591166"/>
                  <a:pt x="4409954" y="3599727"/>
                </a:cubicBezTo>
                <a:cubicBezTo>
                  <a:pt x="4422032" y="3606629"/>
                  <a:pt x="4432236" y="3616655"/>
                  <a:pt x="4444679" y="3622876"/>
                </a:cubicBezTo>
                <a:cubicBezTo>
                  <a:pt x="4455592" y="3628332"/>
                  <a:pt x="4468490" y="3628995"/>
                  <a:pt x="4479403" y="3634451"/>
                </a:cubicBezTo>
                <a:cubicBezTo>
                  <a:pt x="4522511" y="3656005"/>
                  <a:pt x="4510451" y="3660324"/>
                  <a:pt x="4548851" y="3692324"/>
                </a:cubicBezTo>
                <a:cubicBezTo>
                  <a:pt x="4559538" y="3701230"/>
                  <a:pt x="4573106" y="3706313"/>
                  <a:pt x="4583575" y="3715473"/>
                </a:cubicBezTo>
                <a:cubicBezTo>
                  <a:pt x="4604107" y="3733438"/>
                  <a:pt x="4618748" y="3758214"/>
                  <a:pt x="4641448" y="3773347"/>
                </a:cubicBezTo>
                <a:cubicBezTo>
                  <a:pt x="4653023" y="3781063"/>
                  <a:pt x="4665832" y="3787190"/>
                  <a:pt x="4676172" y="3796496"/>
                </a:cubicBezTo>
                <a:cubicBezTo>
                  <a:pt x="4704562" y="3822047"/>
                  <a:pt x="4727634" y="3853333"/>
                  <a:pt x="4757195" y="3877519"/>
                </a:cubicBezTo>
                <a:lnTo>
                  <a:pt x="4884517" y="3981691"/>
                </a:lnTo>
                <a:cubicBezTo>
                  <a:pt x="4903691" y="3997270"/>
                  <a:pt x="4924921" y="4010521"/>
                  <a:pt x="4942390" y="4027990"/>
                </a:cubicBezTo>
                <a:cubicBezTo>
                  <a:pt x="4961681" y="4047281"/>
                  <a:pt x="4979985" y="4067613"/>
                  <a:pt x="5000263" y="4085863"/>
                </a:cubicBezTo>
                <a:cubicBezTo>
                  <a:pt x="5081671" y="4159130"/>
                  <a:pt x="5035544" y="4107660"/>
                  <a:pt x="5127585" y="4178461"/>
                </a:cubicBezTo>
                <a:cubicBezTo>
                  <a:pt x="5155780" y="4200149"/>
                  <a:pt x="5179971" y="4226808"/>
                  <a:pt x="5208608" y="4247909"/>
                </a:cubicBezTo>
                <a:cubicBezTo>
                  <a:pt x="5253405" y="4280917"/>
                  <a:pt x="5302989" y="4307120"/>
                  <a:pt x="5347504" y="4340506"/>
                </a:cubicBezTo>
                <a:cubicBezTo>
                  <a:pt x="5362937" y="4352081"/>
                  <a:pt x="5379285" y="4362527"/>
                  <a:pt x="5393803" y="4375230"/>
                </a:cubicBezTo>
                <a:cubicBezTo>
                  <a:pt x="5410228" y="4389602"/>
                  <a:pt x="5422221" y="4409013"/>
                  <a:pt x="5440101" y="4421529"/>
                </a:cubicBezTo>
                <a:cubicBezTo>
                  <a:pt x="5461304" y="4436371"/>
                  <a:pt x="5488014" y="4441896"/>
                  <a:pt x="5509549" y="4456253"/>
                </a:cubicBezTo>
                <a:cubicBezTo>
                  <a:pt x="5668973" y="4562535"/>
                  <a:pt x="5612798" y="4555178"/>
                  <a:pt x="5775767" y="4629873"/>
                </a:cubicBezTo>
                <a:cubicBezTo>
                  <a:pt x="5824619" y="4652264"/>
                  <a:pt x="5873230" y="4678912"/>
                  <a:pt x="5926238" y="4687747"/>
                </a:cubicBezTo>
                <a:lnTo>
                  <a:pt x="6065134" y="4710896"/>
                </a:lnTo>
                <a:cubicBezTo>
                  <a:pt x="6177023" y="4707038"/>
                  <a:pt x="6289129" y="4707298"/>
                  <a:pt x="6400800" y="4699322"/>
                </a:cubicBezTo>
                <a:cubicBezTo>
                  <a:pt x="6481662" y="4693546"/>
                  <a:pt x="6600343" y="4668665"/>
                  <a:pt x="6678592" y="4641448"/>
                </a:cubicBezTo>
                <a:cubicBezTo>
                  <a:pt x="6913765" y="4559649"/>
                  <a:pt x="6773855" y="4576453"/>
                  <a:pt x="7083706" y="4421529"/>
                </a:cubicBezTo>
                <a:lnTo>
                  <a:pt x="7199453" y="4363656"/>
                </a:lnTo>
                <a:cubicBezTo>
                  <a:pt x="7226461" y="4332790"/>
                  <a:pt x="7250555" y="4299109"/>
                  <a:pt x="7280476" y="4271058"/>
                </a:cubicBezTo>
                <a:cubicBezTo>
                  <a:pt x="7417889" y="4142234"/>
                  <a:pt x="7434819" y="4208010"/>
                  <a:pt x="7558268" y="3981691"/>
                </a:cubicBezTo>
                <a:cubicBezTo>
                  <a:pt x="7581418" y="3939251"/>
                  <a:pt x="7602844" y="3895824"/>
                  <a:pt x="7627717" y="3854370"/>
                </a:cubicBezTo>
                <a:cubicBezTo>
                  <a:pt x="7649189" y="3818584"/>
                  <a:pt x="7676705" y="3786572"/>
                  <a:pt x="7697165" y="3750198"/>
                </a:cubicBezTo>
                <a:cubicBezTo>
                  <a:pt x="7711571" y="3724588"/>
                  <a:pt x="7718062" y="3695102"/>
                  <a:pt x="7731889" y="3669175"/>
                </a:cubicBezTo>
                <a:cubicBezTo>
                  <a:pt x="7749018" y="3637059"/>
                  <a:pt x="7774180" y="3609472"/>
                  <a:pt x="7789762" y="3576577"/>
                </a:cubicBezTo>
                <a:cubicBezTo>
                  <a:pt x="7809094" y="3535765"/>
                  <a:pt x="7816729" y="3490068"/>
                  <a:pt x="7836061" y="3449256"/>
                </a:cubicBezTo>
                <a:cubicBezTo>
                  <a:pt x="7851643" y="3416361"/>
                  <a:pt x="7875479" y="3388031"/>
                  <a:pt x="7893934" y="3356658"/>
                </a:cubicBezTo>
                <a:cubicBezTo>
                  <a:pt x="7914074" y="3322419"/>
                  <a:pt x="7934948" y="3288453"/>
                  <a:pt x="7951808" y="3252486"/>
                </a:cubicBezTo>
                <a:cubicBezTo>
                  <a:pt x="7992878" y="3164870"/>
                  <a:pt x="8035008" y="3077394"/>
                  <a:pt x="8067554" y="2986268"/>
                </a:cubicBezTo>
                <a:cubicBezTo>
                  <a:pt x="8086845" y="2932253"/>
                  <a:pt x="8107772" y="2878795"/>
                  <a:pt x="8125428" y="2824223"/>
                </a:cubicBezTo>
                <a:cubicBezTo>
                  <a:pt x="8150227" y="2747573"/>
                  <a:pt x="8169400" y="2669157"/>
                  <a:pt x="8194876" y="2592729"/>
                </a:cubicBezTo>
                <a:cubicBezTo>
                  <a:pt x="8206451" y="2558005"/>
                  <a:pt x="8219082" y="2523616"/>
                  <a:pt x="8229600" y="2488557"/>
                </a:cubicBezTo>
                <a:cubicBezTo>
                  <a:pt x="8324730" y="2171457"/>
                  <a:pt x="8197644" y="2561277"/>
                  <a:pt x="8310623" y="2222339"/>
                </a:cubicBezTo>
                <a:cubicBezTo>
                  <a:pt x="8318339" y="2172182"/>
                  <a:pt x="8324851" y="2121825"/>
                  <a:pt x="8333772" y="2071868"/>
                </a:cubicBezTo>
                <a:cubicBezTo>
                  <a:pt x="8344147" y="2013768"/>
                  <a:pt x="8360696" y="1956750"/>
                  <a:pt x="8368496" y="1898248"/>
                </a:cubicBezTo>
                <a:cubicBezTo>
                  <a:pt x="8376162" y="1840755"/>
                  <a:pt x="8375622" y="1782459"/>
                  <a:pt x="8380071" y="1724628"/>
                </a:cubicBezTo>
                <a:cubicBezTo>
                  <a:pt x="8383340" y="1682138"/>
                  <a:pt x="8387788" y="1639747"/>
                  <a:pt x="8391646" y="1597306"/>
                </a:cubicBezTo>
                <a:cubicBezTo>
                  <a:pt x="8387788" y="1469985"/>
                  <a:pt x="8391603" y="1342199"/>
                  <a:pt x="8380071" y="1215342"/>
                </a:cubicBezTo>
                <a:cubicBezTo>
                  <a:pt x="8377352" y="1185437"/>
                  <a:pt x="8337943" y="1062658"/>
                  <a:pt x="8322198" y="1018572"/>
                </a:cubicBezTo>
                <a:cubicBezTo>
                  <a:pt x="8297799" y="950255"/>
                  <a:pt x="8286973" y="917369"/>
                  <a:pt x="8252749" y="856527"/>
                </a:cubicBezTo>
                <a:cubicBezTo>
                  <a:pt x="8230690" y="817311"/>
                  <a:pt x="8183301" y="740780"/>
                  <a:pt x="8183301" y="740780"/>
                </a:cubicBezTo>
                <a:cubicBezTo>
                  <a:pt x="8179443" y="725347"/>
                  <a:pt x="8179742" y="708222"/>
                  <a:pt x="8171727" y="694481"/>
                </a:cubicBezTo>
                <a:cubicBezTo>
                  <a:pt x="8152287" y="661154"/>
                  <a:pt x="8102279" y="601884"/>
                  <a:pt x="8102279" y="601884"/>
                </a:cubicBezTo>
                <a:cubicBezTo>
                  <a:pt x="8094562" y="578735"/>
                  <a:pt x="8090042" y="554261"/>
                  <a:pt x="8079129" y="532436"/>
                </a:cubicBezTo>
                <a:cubicBezTo>
                  <a:pt x="8074249" y="522675"/>
                  <a:pt x="8061595" y="518644"/>
                  <a:pt x="8055980" y="509286"/>
                </a:cubicBezTo>
                <a:cubicBezTo>
                  <a:pt x="8049703" y="498824"/>
                  <a:pt x="8049861" y="485475"/>
                  <a:pt x="8044405" y="474562"/>
                </a:cubicBezTo>
                <a:cubicBezTo>
                  <a:pt x="8038184" y="462120"/>
                  <a:pt x="8027477" y="452280"/>
                  <a:pt x="8021256" y="439838"/>
                </a:cubicBezTo>
                <a:cubicBezTo>
                  <a:pt x="7994656" y="386638"/>
                  <a:pt x="7982673" y="420547"/>
                  <a:pt x="7974957" y="416689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	       </a:t>
            </a:r>
          </a:p>
          <a:p>
            <a:r>
              <a:rPr lang="en-US" dirty="0"/>
              <a:t>	      </a:t>
            </a:r>
            <a:r>
              <a:rPr lang="en-US" dirty="0">
                <a:highlight>
                  <a:srgbClr val="008000"/>
                </a:highlight>
              </a:rPr>
              <a:t>Economic Models (CGEs)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BF7BA36-F6A9-80D2-919A-28AEEC63D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714" y="772949"/>
            <a:ext cx="4220655" cy="5052503"/>
          </a:xfrm>
        </p:spPr>
        <p:txBody>
          <a:bodyPr>
            <a:normAutofit/>
          </a:bodyPr>
          <a:lstStyle/>
          <a:p>
            <a:endParaRPr lang="en-US" sz="2000" b="1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Models’ differing structures biases towards their priorities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/>
              <a:t>(Neumann et al., 2026)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Biodiversity is largely an endpoint, not a key driver; 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/>
              <a:t>(Kim et al., 2025)</a:t>
            </a:r>
          </a:p>
          <a:p>
            <a:br>
              <a:rPr lang="en-US" sz="2000" dirty="0"/>
            </a:br>
            <a:r>
              <a:rPr lang="en-US" sz="2000" b="1" dirty="0"/>
              <a:t>Limitations in model representation are a source </a:t>
            </a:r>
            <a:br>
              <a:rPr lang="en-US" sz="2000" b="1" dirty="0"/>
            </a:br>
            <a:r>
              <a:rPr lang="en-US" sz="2000" b="1" dirty="0"/>
              <a:t>of bias and uncertainty.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69CF0F7B-60D0-9017-B3D5-EB3432D9D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BD874DFB-7FA9-F1F8-862B-927C79703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266925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5BA2B-A5B6-2C7E-A0FA-D8ABFA7E48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B49140-F916-98D4-98E7-B6B5FA6B641F}"/>
              </a:ext>
            </a:extLst>
          </p:cNvPr>
          <p:cNvSpPr txBox="1">
            <a:spLocks/>
          </p:cNvSpPr>
          <p:nvPr/>
        </p:nvSpPr>
        <p:spPr>
          <a:xfrm>
            <a:off x="362712" y="2103120"/>
            <a:ext cx="10991088" cy="2163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What will we learn from having a fuller picture?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462DD977-1C3E-2EA7-F96C-B3B090434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6ABCEC9B-F46B-1DEE-6341-565D69B21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389186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11676-5BC3-E6F0-CB30-E5AA1B55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92A77-76D8-E013-7B3E-80E20E4ABA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3893B9-55B8-0061-21D5-D283D43A3219}"/>
              </a:ext>
            </a:extLst>
          </p:cNvPr>
          <p:cNvSpPr/>
          <p:nvPr/>
        </p:nvSpPr>
        <p:spPr>
          <a:xfrm>
            <a:off x="4385364" y="2628582"/>
            <a:ext cx="2920181" cy="10658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FeliX</a:t>
            </a:r>
            <a:endParaRPr lang="en-US" i="1" dirty="0"/>
          </a:p>
          <a:p>
            <a:pPr algn="ctr"/>
            <a:r>
              <a:rPr lang="en-US" b="1" dirty="0"/>
              <a:t>“Simple” IAM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0CC1DB9-4787-4FF3-5282-D55F84CC1BD0}"/>
              </a:ext>
            </a:extLst>
          </p:cNvPr>
          <p:cNvSpPr/>
          <p:nvPr/>
        </p:nvSpPr>
        <p:spPr>
          <a:xfrm>
            <a:off x="6882812" y="2891413"/>
            <a:ext cx="699126" cy="414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2562A7-026E-AF42-11EC-9451768EFDF7}"/>
              </a:ext>
            </a:extLst>
          </p:cNvPr>
          <p:cNvSpPr/>
          <p:nvPr/>
        </p:nvSpPr>
        <p:spPr>
          <a:xfrm>
            <a:off x="3987429" y="2863699"/>
            <a:ext cx="685153" cy="414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2DF8619-B8C8-647A-011D-91BCB43E8988}"/>
              </a:ext>
            </a:extLst>
          </p:cNvPr>
          <p:cNvSpPr txBox="1">
            <a:spLocks/>
          </p:cNvSpPr>
          <p:nvPr/>
        </p:nvSpPr>
        <p:spPr>
          <a:xfrm>
            <a:off x="254446" y="1795948"/>
            <a:ext cx="3678456" cy="2965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FEEDBACKS* as INPUTS</a:t>
            </a:r>
          </a:p>
          <a:p>
            <a:pPr algn="ctr"/>
            <a:r>
              <a:rPr lang="en-US" sz="1100" dirty="0"/>
              <a:t>*</a:t>
            </a:r>
            <a:r>
              <a:rPr lang="en-US" sz="1100" i="1" dirty="0"/>
              <a:t>Relatively underexplored feedbacks</a:t>
            </a:r>
          </a:p>
          <a:p>
            <a:pPr algn="ctr"/>
            <a:endParaRPr lang="en-US" sz="1600" b="1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8080"/>
                </a:solidFill>
              </a:rPr>
              <a:t>Biodiversity</a:t>
            </a:r>
            <a:r>
              <a:rPr lang="en-US" sz="1600" dirty="0"/>
              <a:t>-</a:t>
            </a:r>
            <a:r>
              <a:rPr lang="en-US" sz="1600" b="1" dirty="0"/>
              <a:t>Yield</a:t>
            </a:r>
            <a:r>
              <a:rPr lang="en-US" sz="1600" dirty="0"/>
              <a:t> Feedback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8000"/>
                </a:solidFill>
              </a:rPr>
              <a:t>Climate</a:t>
            </a:r>
            <a:r>
              <a:rPr lang="en-US" sz="1600" dirty="0"/>
              <a:t>-</a:t>
            </a:r>
            <a:r>
              <a:rPr lang="en-US" sz="1600" b="1" dirty="0"/>
              <a:t>Yield</a:t>
            </a:r>
            <a:r>
              <a:rPr lang="en-US" sz="1600" dirty="0"/>
              <a:t> Feedback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4FA7FF"/>
                </a:solidFill>
              </a:rPr>
              <a:t>Water</a:t>
            </a:r>
            <a:r>
              <a:rPr lang="en-US" sz="1600" dirty="0"/>
              <a:t>-</a:t>
            </a:r>
            <a:r>
              <a:rPr lang="en-US" sz="1600" b="1" dirty="0"/>
              <a:t>Yield</a:t>
            </a:r>
            <a:r>
              <a:rPr lang="en-US" sz="1600" dirty="0"/>
              <a:t> Feedback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Land</a:t>
            </a:r>
            <a:r>
              <a:rPr lang="en-US" sz="1600" dirty="0"/>
              <a:t>-</a:t>
            </a:r>
            <a:r>
              <a:rPr lang="en-US" sz="1600" b="1" dirty="0" err="1">
                <a:solidFill>
                  <a:srgbClr val="C5C000"/>
                </a:solidFill>
              </a:rPr>
              <a:t>Fertiliser</a:t>
            </a:r>
            <a:r>
              <a:rPr lang="en-US" sz="1600" dirty="0"/>
              <a:t> Intensification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Food</a:t>
            </a:r>
            <a:r>
              <a:rPr lang="en-US" sz="1600" dirty="0"/>
              <a:t>-</a:t>
            </a:r>
            <a:r>
              <a:rPr lang="en-US" sz="1600" b="1" dirty="0">
                <a:solidFill>
                  <a:srgbClr val="FF0000"/>
                </a:solidFill>
              </a:rPr>
              <a:t>Population</a:t>
            </a:r>
            <a:r>
              <a:rPr lang="en-US" sz="1600" dirty="0"/>
              <a:t> Feedback</a:t>
            </a:r>
            <a:br>
              <a:rPr lang="en-US" sz="1600" dirty="0"/>
            </a:br>
            <a:endParaRPr lang="en-US" sz="16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/>
              <a:t>Varying from “full feedback” to “no feedback”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7689C0C-1BE0-1A69-519B-471F97656BFE}"/>
              </a:ext>
            </a:extLst>
          </p:cNvPr>
          <p:cNvSpPr txBox="1">
            <a:spLocks/>
          </p:cNvSpPr>
          <p:nvPr/>
        </p:nvSpPr>
        <p:spPr>
          <a:xfrm>
            <a:off x="8034401" y="1832569"/>
            <a:ext cx="3990241" cy="2657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OUTCOMES as OUTPUTS</a:t>
            </a:r>
            <a:br>
              <a:rPr lang="en-US" sz="1600" b="1" dirty="0"/>
            </a:br>
            <a:endParaRPr lang="en-US" sz="1600" b="1" dirty="0"/>
          </a:p>
          <a:p>
            <a:pPr marL="342900" indent="-342900">
              <a:buFontTx/>
              <a:buChar char="-"/>
            </a:pPr>
            <a:r>
              <a:rPr lang="en-US" sz="1600" dirty="0"/>
              <a:t>(</a:t>
            </a:r>
            <a:r>
              <a:rPr lang="en-US" sz="1600" b="1" dirty="0">
                <a:solidFill>
                  <a:srgbClr val="008080"/>
                </a:solidFill>
              </a:rPr>
              <a:t>Biodiversity</a:t>
            </a:r>
            <a:r>
              <a:rPr lang="en-US" sz="1600" dirty="0"/>
              <a:t>) Species Abundance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(</a:t>
            </a:r>
            <a:r>
              <a:rPr lang="en-US" sz="1600" b="1" dirty="0">
                <a:solidFill>
                  <a:srgbClr val="FF8000"/>
                </a:solidFill>
              </a:rPr>
              <a:t>Climate</a:t>
            </a:r>
            <a:r>
              <a:rPr lang="en-US" sz="1600" dirty="0"/>
              <a:t>) GHG Emissions AFOLU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(</a:t>
            </a:r>
            <a:r>
              <a:rPr lang="en-US" sz="1600" b="1" dirty="0">
                <a:solidFill>
                  <a:srgbClr val="4FA7FF"/>
                </a:solidFill>
              </a:rPr>
              <a:t>Water</a:t>
            </a:r>
            <a:r>
              <a:rPr lang="en-US" sz="1600" dirty="0"/>
              <a:t>) Freshwater Withdrawal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(</a:t>
            </a:r>
            <a:r>
              <a:rPr lang="en-US" sz="1600" b="1" dirty="0">
                <a:solidFill>
                  <a:srgbClr val="804040"/>
                </a:solidFill>
              </a:rPr>
              <a:t>Land Use</a:t>
            </a:r>
            <a:r>
              <a:rPr lang="en-US" sz="1600" dirty="0"/>
              <a:t>) Agriculture Land Demand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(</a:t>
            </a:r>
            <a:r>
              <a:rPr lang="en-US" sz="1600" b="1" dirty="0">
                <a:solidFill>
                  <a:srgbClr val="C5C000"/>
                </a:solidFill>
              </a:rPr>
              <a:t>Fertilizer</a:t>
            </a:r>
            <a:r>
              <a:rPr lang="en-US" sz="1600" dirty="0"/>
              <a:t>) Nitrogen Application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(</a:t>
            </a:r>
            <a:r>
              <a:rPr lang="en-US" sz="1600" b="1" dirty="0">
                <a:solidFill>
                  <a:srgbClr val="FF0000"/>
                </a:solidFill>
              </a:rPr>
              <a:t>Nutrition</a:t>
            </a:r>
            <a:r>
              <a:rPr lang="en-US" sz="1600" dirty="0"/>
              <a:t>) Caloric Availability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7667DDBA-C451-D121-BD4D-F54A9BE879B6}"/>
              </a:ext>
            </a:extLst>
          </p:cNvPr>
          <p:cNvSpPr txBox="1">
            <a:spLocks/>
          </p:cNvSpPr>
          <p:nvPr/>
        </p:nvSpPr>
        <p:spPr>
          <a:xfrm>
            <a:off x="4385364" y="3671250"/>
            <a:ext cx="2920182" cy="467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System Dynamics-based IAM.</a:t>
            </a:r>
            <a:br>
              <a:rPr lang="en-US" sz="1200" dirty="0"/>
            </a:br>
            <a:r>
              <a:rPr lang="en-US" sz="1200" dirty="0"/>
              <a:t>Sobol Sampling n= 100,000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FD57C42-DF0B-2AAA-261E-F28084A9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1088" cy="625738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2762E-DA49-1C74-5300-C32812419D4A}"/>
              </a:ext>
            </a:extLst>
          </p:cNvPr>
          <p:cNvSpPr txBox="1"/>
          <p:nvPr/>
        </p:nvSpPr>
        <p:spPr>
          <a:xfrm>
            <a:off x="4074544" y="2103680"/>
            <a:ext cx="3534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Global Sensitivity Analysis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ED49870D-A923-C97F-B23E-1778814E3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r>
              <a:rPr lang="en-US" dirty="0"/>
              <a:t>World Biodiversity Forum</a:t>
            </a:r>
            <a:endParaRPr lang="en-GB" dirty="0"/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9566A2F5-D981-C7C8-3675-4ED5947AF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/>
          <a:lstStyle/>
          <a:p>
            <a:r>
              <a:rPr lang="en-GB" dirty="0"/>
              <a:t>14-19 June 2026, Davos</a:t>
            </a:r>
          </a:p>
        </p:txBody>
      </p:sp>
    </p:spTree>
    <p:extLst>
      <p:ext uri="{BB962C8B-B14F-4D97-AF65-F5344CB8AC3E}">
        <p14:creationId xmlns:p14="http://schemas.microsoft.com/office/powerpoint/2010/main" val="270386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 Template Old but NEW" id="{9246D6C3-268A-2744-ACF8-43068FFB17A5}" vid="{B2C6A768-165A-584D-88A6-2CB877225D2D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 Template Old but NEW" id="{9246D6C3-268A-2744-ACF8-43068FFB17A5}" vid="{9AF9885F-5631-4D4B-B918-0650DB50B1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7CF8E0-6D9E-4348-83EE-C9452BF087A9}">
  <we:reference id="WA200005669" version="2.0.0.0" store="Omex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EDDB0D88A5D42AF201CA04542BB35" ma:contentTypeVersion="16" ma:contentTypeDescription="Create a new document." ma:contentTypeScope="" ma:versionID="5a2ea82437d7430e393393f6807ad89e">
  <xsd:schema xmlns:xsd="http://www.w3.org/2001/XMLSchema" xmlns:xs="http://www.w3.org/2001/XMLSchema" xmlns:p="http://schemas.microsoft.com/office/2006/metadata/properties" xmlns:ns2="196d0d16-1dee-47e1-bf92-d9f0fa96f74f" xmlns:ns3="f6ac484e-6f4b-449e-97bc-95b5250eb830" targetNamespace="http://schemas.microsoft.com/office/2006/metadata/properties" ma:root="true" ma:fieldsID="e3611eef974cc88d04ddcfc2262aa2c1" ns2:_="" ns3:_="">
    <xsd:import namespace="196d0d16-1dee-47e1-bf92-d9f0fa96f74f"/>
    <xsd:import namespace="f6ac484e-6f4b-449e-97bc-95b5250eb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d0d16-1dee-47e1-bf92-d9f0fa96f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f481b40-f286-4908-848d-74455da6f2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c484e-6f4b-449e-97bc-95b5250eb83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d83a147-d3a5-4787-ba89-7a564a29f6b5}" ma:internalName="TaxCatchAll" ma:showField="CatchAllData" ma:web="f6ac484e-6f4b-449e-97bc-95b5250eb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6d0d16-1dee-47e1-bf92-d9f0fa96f74f">
      <Terms xmlns="http://schemas.microsoft.com/office/infopath/2007/PartnerControls"/>
    </lcf76f155ced4ddcb4097134ff3c332f>
    <TaxCatchAll xmlns="f6ac484e-6f4b-449e-97bc-95b5250eb830" xsi:nil="true"/>
  </documentManagement>
</p:properties>
</file>

<file path=customXml/itemProps1.xml><?xml version="1.0" encoding="utf-8"?>
<ds:datastoreItem xmlns:ds="http://schemas.openxmlformats.org/officeDocument/2006/customXml" ds:itemID="{BF0592F4-BB08-4A3C-B296-03B45F732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6d0d16-1dee-47e1-bf92-d9f0fa96f74f"/>
    <ds:schemaRef ds:uri="f6ac484e-6f4b-449e-97bc-95b5250eb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93C57-A7ED-44E6-88BF-DA3984EE19E6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b32a2a97-3533-4d73-9cf8-e2926f34c4f5"/>
    <ds:schemaRef ds:uri="7869ffb4-414b-42f3-84ec-4bfffff9958c"/>
    <ds:schemaRef ds:uri="http://schemas.microsoft.com/office/2006/metadata/properties"/>
    <ds:schemaRef ds:uri="9c70d178-d21c-48a3-aa0e-ddb58e3b7295"/>
    <ds:schemaRef ds:uri="35922add-c285-48fc-9477-020deb2509eb"/>
    <ds:schemaRef ds:uri="http://schemas.microsoft.com/sharepoint/v3"/>
    <ds:schemaRef ds:uri="196d0d16-1dee-47e1-bf92-d9f0fa96f74f"/>
    <ds:schemaRef ds:uri="f6ac484e-6f4b-449e-97bc-95b5250eb8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IIASA PPT presentation template (09.2024)(1)</Template>
  <TotalTime>0</TotalTime>
  <Words>1808</Words>
  <Application>Microsoft Office PowerPoint</Application>
  <PresentationFormat>Widescreen</PresentationFormat>
  <Paragraphs>313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IIASA alternatives</vt:lpstr>
      <vt:lpstr> Influence of Feedbacks in Food System Models: </vt:lpstr>
      <vt:lpstr>Food System?  Isn’t this a Biodiversity Conference??</vt:lpstr>
      <vt:lpstr>Conceptualisation of the Food System</vt:lpstr>
      <vt:lpstr>Conceptualisation of the Food System</vt:lpstr>
      <vt:lpstr>Conceptualisation of the Food System</vt:lpstr>
      <vt:lpstr>Conceptualisation of the Food System</vt:lpstr>
      <vt:lpstr>Limitations in Model Structures and Representation</vt:lpstr>
      <vt:lpstr>PowerPoint Presentation</vt:lpstr>
      <vt:lpstr>Experimental Setup</vt:lpstr>
      <vt:lpstr>PowerPoint Presentation</vt:lpstr>
      <vt:lpstr>PowerPoint Presentation</vt:lpstr>
      <vt:lpstr>PowerPoint Presentation</vt:lpstr>
      <vt:lpstr>PowerPoint Presentation</vt:lpstr>
      <vt:lpstr>(4) Interacting Effects are important in Medium-Term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 Ryan</dc:creator>
  <cp:lastModifiedBy>TAN Ryan</cp:lastModifiedBy>
  <cp:revision>158</cp:revision>
  <cp:lastPrinted>2018-09-04T06:30:47Z</cp:lastPrinted>
  <dcterms:created xsi:type="dcterms:W3CDTF">2026-03-24T09:16:33Z</dcterms:created>
  <dcterms:modified xsi:type="dcterms:W3CDTF">2026-07-15T09:42:13Z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0x010100833EDDB0D88A5D42AF201CA04542BB35</vt:lpwstr>
  </property>
  <property fmtid="{D5CDD505-2E9C-101B-9397-08002B2CF9AE}" pid="3" name="_dlc_DocIdItemGuid">
    <vt:lpwstr>21d70297-cd61-47d2-9611-414a1fcff47b</vt:lpwstr>
  </property>
  <property fmtid="{D5CDD505-2E9C-101B-9397-08002B2CF9AE}" pid="4" name="MediaServiceImageTags">
    <vt:lpwstr/>
  </property>
</Properties>
</file>